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50"/>
  </p:notesMasterIdLst>
  <p:handoutMasterIdLst>
    <p:handoutMasterId r:id="rId51"/>
  </p:handoutMasterIdLst>
  <p:sldIdLst>
    <p:sldId id="331" r:id="rId2"/>
    <p:sldId id="332" r:id="rId3"/>
    <p:sldId id="333" r:id="rId4"/>
    <p:sldId id="377" r:id="rId5"/>
    <p:sldId id="339" r:id="rId6"/>
    <p:sldId id="334" r:id="rId7"/>
    <p:sldId id="335" r:id="rId8"/>
    <p:sldId id="336" r:id="rId9"/>
    <p:sldId id="337" r:id="rId10"/>
    <p:sldId id="378" r:id="rId11"/>
    <p:sldId id="338" r:id="rId12"/>
    <p:sldId id="374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73" r:id="rId35"/>
    <p:sldId id="361" r:id="rId36"/>
    <p:sldId id="362" r:id="rId37"/>
    <p:sldId id="363" r:id="rId38"/>
    <p:sldId id="375" r:id="rId39"/>
    <p:sldId id="364" r:id="rId40"/>
    <p:sldId id="365" r:id="rId41"/>
    <p:sldId id="366" r:id="rId42"/>
    <p:sldId id="367" r:id="rId43"/>
    <p:sldId id="368" r:id="rId44"/>
    <p:sldId id="376" r:id="rId45"/>
    <p:sldId id="369" r:id="rId46"/>
    <p:sldId id="370" r:id="rId47"/>
    <p:sldId id="371" r:id="rId48"/>
    <p:sldId id="372" r:id="rId4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71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94" y="102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26"/>
    </p:cViewPr>
  </p:sorterViewPr>
  <p:notesViewPr>
    <p:cSldViewPr snapToGrid="0">
      <p:cViewPr varScale="1">
        <p:scale>
          <a:sx n="73" d="100"/>
          <a:sy n="73" d="100"/>
        </p:scale>
        <p:origin x="-1626" y="-11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95257172-40FD-4D79-B9F4-93C7FA65286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5E2FBBF2-25A4-426A-9200-99C2412B9FC6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ctr" anchorCtr="0" compatLnSpc="1">
            <a:prstTxWarp prst="textNoShape">
              <a:avLst/>
            </a:prstTxWarp>
          </a:bodyPr>
          <a:lstStyle>
            <a:lvl1pPr algn="r"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D4796CAE-D54C-4FB1-8AFD-2E874EFA471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defTabSz="883169">
              <a:defRPr sz="1100">
                <a:latin typeface="Helvetica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34821B4F-7128-4085-B816-86598898D14A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61" tIns="44132" rIns="88261" bIns="44132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fld id="{B9984C49-A692-45B7-ACDB-119ACEDF49F5}" type="slidenum">
              <a:rPr lang="en-US" altLang="en-PK"/>
              <a:pPr>
                <a:defRPr/>
              </a:pPr>
              <a:t>‹#›</a:t>
            </a:fld>
            <a:endParaRPr lang="en-US" alt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C78D0DE1-0223-4814-9B45-93FA1D8F1926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A5840FA-8CBB-4F2D-9629-D12E8C956D7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>
            <a:lvl1pPr algn="r"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C71A23-3410-4A91-80AE-BC85970E1B5F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A65905F4-874E-4C33-B16C-F57E497855CB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F6B8AA9A-2802-45FF-AEF5-304617776D7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defTabSz="931168">
              <a:defRPr sz="1200">
                <a:latin typeface="Times New Roman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592C92BB-5C2E-4D2A-8DF2-2B4D57DE15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60" tIns="46580" rIns="93160" bIns="4658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85F29EF6-864F-434D-94D5-F7B735B85E6A}" type="slidenum">
              <a:rPr lang="en-US" altLang="en-PK"/>
              <a:pPr>
                <a:defRPr/>
              </a:pPr>
              <a:t>‹#›</a:t>
            </a:fld>
            <a:endParaRPr lang="en-US" altLang="en-P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1ACE6F82-313C-45E2-A852-3E03DBDC2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FFE4D26-C6DB-4FF9-9290-BA913D24EB4D}" type="slidenum">
              <a:rPr lang="en-US" altLang="en-US" smtClean="0">
                <a:latin typeface="Helvetica" panose="020B0604020202020204" pitchFamily="34" charset="0"/>
              </a:rPr>
              <a:pPr/>
              <a:t>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A721C2E-FDB3-48E2-8A24-F28AED6CF14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9080231-B4AD-4F64-8447-3CD0B365D0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EC16137B-7B4C-4FB4-B91E-AA07B9C3451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4EE35977-1C12-4CFE-A6E6-B5C9984627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A628773F-FB2A-4894-A2AD-C18EA4DF3D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C0A4E1B-D318-472B-B9FB-B0CBD285DC1B}" type="slidenum">
              <a:rPr lang="en-US" altLang="en-US" smtClean="0">
                <a:latin typeface="Helvetica" panose="020B0604020202020204" pitchFamily="34" charset="0"/>
              </a:rPr>
              <a:pPr/>
              <a:t>13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6811072-F804-4217-86AC-C86EA578B5D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9E594AF8-1228-4B54-B1E9-BAC91E9F71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0DE74748-959D-4184-A970-58405F03643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6999B2C-2778-4099-8B3C-52D9D2C41C18}" type="slidenum">
              <a:rPr lang="en-US" altLang="en-US" smtClean="0">
                <a:latin typeface="Helvetica" panose="020B0604020202020204" pitchFamily="34" charset="0"/>
              </a:rPr>
              <a:pPr/>
              <a:t>14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EA45BB06-85B5-4699-8580-0FD0FD6AFE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BBCA14CE-8855-4727-8BDE-05287F8975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6BB95FAE-B987-46BD-ACA8-16D76A021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19883E1-79E3-4F8E-A5EF-62CF20D9C126}" type="slidenum">
              <a:rPr lang="en-US" altLang="en-US" smtClean="0">
                <a:latin typeface="Helvetica" panose="020B0604020202020204" pitchFamily="34" charset="0"/>
              </a:rPr>
              <a:pPr/>
              <a:t>15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32F22D9F-333F-4FFF-9A51-9B51A71D47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CC41D4C7-1B74-40A2-8210-E3D63AE796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A828580C-9B70-4B97-80EF-02D83AB252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E4DF16D9-2EA2-4858-AFA1-BDC9C0A8AE74}" type="slidenum">
              <a:rPr lang="en-US" altLang="en-US" smtClean="0">
                <a:latin typeface="Helvetica" panose="020B0604020202020204" pitchFamily="34" charset="0"/>
              </a:rPr>
              <a:pPr/>
              <a:t>16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BDFAE822-CB8E-46E2-A38B-E98FFBA41CF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ADA75A31-071F-4150-8177-61C371202E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A5E0E667-AA82-4811-A9D5-1CE6AAA441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34FB09C-790E-4C5D-B71A-B90DC203A7CE}" type="slidenum">
              <a:rPr lang="en-US" altLang="en-US" smtClean="0">
                <a:latin typeface="Helvetica" panose="020B0604020202020204" pitchFamily="34" charset="0"/>
              </a:rPr>
              <a:pPr/>
              <a:t>17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A362BB79-7CFB-4073-97F5-2F3C55C344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C675B52C-3C18-4F16-AB5C-13851FF48E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353A194B-2E36-4C81-B7DC-8852012968B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9E92966-7EDA-41C1-B9A5-0BD1BE799A78}" type="slidenum">
              <a:rPr lang="en-US" altLang="en-US" smtClean="0">
                <a:latin typeface="Helvetica" panose="020B0604020202020204" pitchFamily="34" charset="0"/>
              </a:rPr>
              <a:pPr/>
              <a:t>18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2C8A3F91-F6F7-4EF3-A916-A68D5D7CB4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D78FD4E-7618-4DBD-802D-38F0A094DC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34FEA4ED-8518-4655-AC13-6E80A6A192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DA84E136-B537-4F3C-933F-76A2969B38AF}" type="slidenum">
              <a:rPr lang="en-US" altLang="en-US" smtClean="0">
                <a:latin typeface="Helvetica" panose="020B0604020202020204" pitchFamily="34" charset="0"/>
              </a:rPr>
              <a:pPr/>
              <a:t>19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85CF3665-740E-4B51-8A90-34C0DDA5CD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8D586E90-EAD2-4F62-9580-7ABF9304A2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64AE1E66-F85E-4F5C-96DC-FB18FC95265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7BDEC3A0-54F6-4A3D-80B1-F47192190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28DB8F5-F411-448A-BBE0-2E810061AF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28486EB-4464-4681-9C8A-31ACC56476F3}" type="slidenum">
              <a:rPr lang="en-US" altLang="en-US" smtClean="0">
                <a:latin typeface="Helvetica" panose="020B0604020202020204" pitchFamily="34" charset="0"/>
              </a:rPr>
              <a:pPr/>
              <a:t>21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3A7275F2-41E5-4385-B95F-A32B3D6939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8AD5D3D5-D5B3-4E27-8024-C394ED18EB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AB2BABA7-D385-431C-871B-F35D01DAC3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9224031-33BE-48F1-852A-2A97C1D87E7D}" type="slidenum">
              <a:rPr lang="en-US" altLang="en-US" smtClean="0">
                <a:latin typeface="Helvetica" panose="020B0604020202020204" pitchFamily="34" charset="0"/>
              </a:rPr>
              <a:pPr/>
              <a:t>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BB6C86E3-626B-4092-9D45-F2D2D5E64F9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F49CFE4-0042-41DD-81BA-27294D9E52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5BA23BEA-5296-4D34-90ED-F981C1A8F5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896E40A8-27E1-43D5-9ED9-4DC7741CA181}" type="slidenum">
              <a:rPr lang="en-US" altLang="en-US" smtClean="0">
                <a:latin typeface="Helvetica" panose="020B0604020202020204" pitchFamily="34" charset="0"/>
              </a:rPr>
              <a:pPr/>
              <a:t>27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05FD7687-7CC1-4031-83C0-23896703A25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28BCD66E-3456-4EA1-8AE1-2BE81C4EB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78F7BCE3-FC04-4CF0-B726-6B6612BEE1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738FAEB-3AB8-4C43-949A-DA957636BB8F}" type="slidenum">
              <a:rPr lang="en-US" altLang="en-US" smtClean="0">
                <a:latin typeface="Helvetica" panose="020B0604020202020204" pitchFamily="34" charset="0"/>
              </a:rPr>
              <a:pPr/>
              <a:t>30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C4F8B9F1-E44D-40DB-BFE2-B5A8671C5C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901C0EB6-E2FC-4562-80F6-6A8EE801DB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06BEC706-046A-4882-A0B8-2060D135F2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EF0F762-E66A-445E-9947-E39703F95AB5}" type="slidenum">
              <a:rPr lang="en-US" altLang="en-US" smtClean="0">
                <a:latin typeface="Helvetica" panose="020B0604020202020204" pitchFamily="34" charset="0"/>
              </a:rPr>
              <a:pPr/>
              <a:t>31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88F939C7-5E03-4262-B4C1-1BC20475DAC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D3C9F48E-6AFB-47E2-9176-B2245FCB05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4F254033-2CED-4E28-A7EE-98E60F16308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72CDE21-7FD1-41F5-8A68-73D33D549C5B}" type="slidenum">
              <a:rPr lang="en-US" altLang="en-US" smtClean="0">
                <a:latin typeface="Helvetica" panose="020B0604020202020204" pitchFamily="34" charset="0"/>
              </a:rPr>
              <a:pPr/>
              <a:t>32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50FD395B-87F2-4A38-88D5-86B0006B6A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20119408-3A50-43C8-AD2C-5F24B4582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AE8E5BB2-E6C6-4583-A3C6-17C5B167AF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C8E9CAD-94F6-42C0-A43B-EAFA9F4D72D2}" type="slidenum">
              <a:rPr lang="en-US" altLang="en-US" smtClean="0">
                <a:latin typeface="Helvetica" panose="020B0604020202020204" pitchFamily="34" charset="0"/>
              </a:rPr>
              <a:pPr/>
              <a:t>33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7F5DEA86-9C6F-4E4A-B14F-D2A7E4A58ED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FFCA5035-3F81-4228-B06D-F88E0CA6D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4CFE51F2-0639-4FDA-9D4E-01931B4B81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8CE1761-2C5F-4DA6-A0D1-6C6AEA470CD6}" type="slidenum">
              <a:rPr lang="en-US" altLang="en-US" smtClean="0">
                <a:latin typeface="Helvetica" panose="020B0604020202020204" pitchFamily="34" charset="0"/>
              </a:rPr>
              <a:pPr/>
              <a:t>34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71A018F3-B246-4D8A-9637-5D68F11B4D1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13921136-A345-437A-BDD9-200A802D75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405D082C-809C-4CE3-BC74-04BB33C4D1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DC14C01-C9AA-42C7-B310-02B13D11531F}" type="slidenum">
              <a:rPr lang="en-US" altLang="en-US" smtClean="0">
                <a:latin typeface="Helvetica" panose="020B0604020202020204" pitchFamily="34" charset="0"/>
              </a:rPr>
              <a:pPr/>
              <a:t>35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9AF1E703-649C-4364-B70D-C235B755C3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4AA66971-5290-4862-A84B-B4783E1ABF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9F247B19-DEE8-4DE5-B855-D81318228D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56828F16-552E-48AC-8F21-50329DE45652}" type="slidenum">
              <a:rPr lang="en-US" altLang="en-US" smtClean="0">
                <a:latin typeface="Helvetica" panose="020B0604020202020204" pitchFamily="34" charset="0"/>
              </a:rPr>
              <a:pPr/>
              <a:t>36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332A9229-236E-4F1E-8F3C-761D830616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BD041941-BA64-4100-B6F2-5FFADEB3D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>
            <a:extLst>
              <a:ext uri="{FF2B5EF4-FFF2-40B4-BE49-F238E27FC236}">
                <a16:creationId xmlns:a16="http://schemas.microsoft.com/office/drawing/2014/main" id="{EDA9DBDE-177D-4277-A604-DF2B4CD5F6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73585353-1F1B-4063-B1E8-7A4046016D73}" type="slidenum">
              <a:rPr lang="en-US" altLang="en-US" smtClean="0">
                <a:latin typeface="Helvetica" panose="020B0604020202020204" pitchFamily="34" charset="0"/>
              </a:rPr>
              <a:pPr/>
              <a:t>37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0659" name="Rectangle 2">
            <a:extLst>
              <a:ext uri="{FF2B5EF4-FFF2-40B4-BE49-F238E27FC236}">
                <a16:creationId xmlns:a16="http://schemas.microsoft.com/office/drawing/2014/main" id="{99D722A8-2C94-4F60-9A28-2F49100866A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FFC04E63-A2A0-4312-B911-8D05A8D514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>
            <a:extLst>
              <a:ext uri="{FF2B5EF4-FFF2-40B4-BE49-F238E27FC236}">
                <a16:creationId xmlns:a16="http://schemas.microsoft.com/office/drawing/2014/main" id="{7D8E891A-6DAC-4F99-AFDC-13C26DD29A7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12896FB8-4DD4-45FB-913E-57837E7BC3CE}" type="slidenum">
              <a:rPr lang="en-US" altLang="en-US" smtClean="0">
                <a:latin typeface="Helvetica" panose="020B0604020202020204" pitchFamily="34" charset="0"/>
              </a:rPr>
              <a:pPr/>
              <a:t>38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2707" name="Rectangle 2">
            <a:extLst>
              <a:ext uri="{FF2B5EF4-FFF2-40B4-BE49-F238E27FC236}">
                <a16:creationId xmlns:a16="http://schemas.microsoft.com/office/drawing/2014/main" id="{6AF88B35-C610-430D-89D5-9EC69A424A9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>
            <a:extLst>
              <a:ext uri="{FF2B5EF4-FFF2-40B4-BE49-F238E27FC236}">
                <a16:creationId xmlns:a16="http://schemas.microsoft.com/office/drawing/2014/main" id="{66E05117-0E95-47A2-826A-C2964CFE5C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592E051-63CC-4340-B641-5B4BDFF8C45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E88C2D4-3D75-4DE4-8D02-442A9C0C0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>
            <a:extLst>
              <a:ext uri="{FF2B5EF4-FFF2-40B4-BE49-F238E27FC236}">
                <a16:creationId xmlns:a16="http://schemas.microsoft.com/office/drawing/2014/main" id="{1536577B-7F0E-410C-B463-F184803C62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250D362-87E7-4411-8A94-509588F14FFB}" type="slidenum">
              <a:rPr lang="en-US" altLang="en-US" smtClean="0">
                <a:latin typeface="Helvetica" panose="020B0604020202020204" pitchFamily="34" charset="0"/>
              </a:rPr>
              <a:pPr/>
              <a:t>39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4755" name="Rectangle 2">
            <a:extLst>
              <a:ext uri="{FF2B5EF4-FFF2-40B4-BE49-F238E27FC236}">
                <a16:creationId xmlns:a16="http://schemas.microsoft.com/office/drawing/2014/main" id="{A52410F7-E3E2-44F8-8190-0FE2EBE717E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>
            <a:extLst>
              <a:ext uri="{FF2B5EF4-FFF2-40B4-BE49-F238E27FC236}">
                <a16:creationId xmlns:a16="http://schemas.microsoft.com/office/drawing/2014/main" id="{354725C6-EE85-463A-9540-195C60E89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>
            <a:extLst>
              <a:ext uri="{FF2B5EF4-FFF2-40B4-BE49-F238E27FC236}">
                <a16:creationId xmlns:a16="http://schemas.microsoft.com/office/drawing/2014/main" id="{1BA489A1-FE97-4B21-A8AC-C79C354C21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25CA09F8-6CB4-4D5C-80E2-D6950FABEF91}" type="slidenum">
              <a:rPr lang="en-US" altLang="en-US" smtClean="0">
                <a:latin typeface="Helvetica" panose="020B0604020202020204" pitchFamily="34" charset="0"/>
              </a:rPr>
              <a:pPr/>
              <a:t>40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6803" name="Rectangle 2">
            <a:extLst>
              <a:ext uri="{FF2B5EF4-FFF2-40B4-BE49-F238E27FC236}">
                <a16:creationId xmlns:a16="http://schemas.microsoft.com/office/drawing/2014/main" id="{62A7CC69-A95C-4F94-B7D2-8C02332D05D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>
            <a:extLst>
              <a:ext uri="{FF2B5EF4-FFF2-40B4-BE49-F238E27FC236}">
                <a16:creationId xmlns:a16="http://schemas.microsoft.com/office/drawing/2014/main" id="{1469DD1C-4699-4B74-A6B0-08E0951E1B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F4B2AABC-6F30-40A0-8DD6-9C5B36F97E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273EAD-FFD1-4398-96FF-2380395D88F4}" type="slidenum">
              <a:rPr lang="en-US" altLang="en-US" smtClean="0">
                <a:latin typeface="Helvetica" panose="020B0604020202020204" pitchFamily="34" charset="0"/>
              </a:rPr>
              <a:pPr/>
              <a:t>41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F81F4A8F-7BBE-444B-ACDA-B6E6BCD7035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2AD4726B-6B12-4319-9D70-72BC50D97D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ABB332F6-4BA8-4ACD-9F0E-137372C74F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ADB2DAE8-8B8B-4072-BF8F-0B9DCBA06EE5}" type="slidenum">
              <a:rPr lang="en-US" altLang="en-US" smtClean="0">
                <a:latin typeface="Helvetica" panose="020B0604020202020204" pitchFamily="34" charset="0"/>
              </a:rPr>
              <a:pPr/>
              <a:t>42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936E93E7-C28E-49D7-9304-DFD372F2ACD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C2B8A031-7576-424A-B448-96E1F866A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A471F103-5232-4FD3-A93F-E77F88E1369C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73513" y="8853488"/>
            <a:ext cx="30559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604" tIns="45801" rIns="91604" bIns="45801" anchor="b"/>
          <a:lstStyle>
            <a:lvl1pPr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898525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8985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r"/>
            <a:fld id="{C5EF0047-CB82-4A9A-BAE9-ED48CBD38BAE}" type="slidenum">
              <a:rPr lang="en-US" altLang="en-US" sz="1200">
                <a:latin typeface="Helvetica" panose="020B0604020202020204" pitchFamily="34" charset="0"/>
              </a:rPr>
              <a:pPr algn="r"/>
              <a:t>43</a:t>
            </a:fld>
            <a:endParaRPr lang="en-US" altLang="en-US" sz="1200">
              <a:latin typeface="Helvetica" panose="020B0604020202020204" pitchFamily="34" charset="0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8F98FD00-B07E-452B-AA18-B80D2EB77D6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AEFC15CE-0A81-46A3-9BB0-7412E967A2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DC05732B-BE40-4278-8757-122989BFCC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47616920-5617-479C-B5A3-61001C1E9F88}" type="slidenum">
              <a:rPr lang="en-US" altLang="en-US" smtClean="0">
                <a:latin typeface="Helvetica" panose="020B0604020202020204" pitchFamily="34" charset="0"/>
              </a:rPr>
              <a:pPr/>
              <a:t>44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B303BEA3-B851-4FAF-9605-36F62730ACB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B88816F2-E371-4962-8AF3-5B6311457CF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1D40390-7717-45A7-BAFD-6CE22DFB82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9CD97CD3-8250-41F2-B628-281BAFD3CDF8}" type="slidenum">
              <a:rPr lang="en-US" altLang="en-US" smtClean="0">
                <a:latin typeface="Helvetica" panose="020B0604020202020204" pitchFamily="34" charset="0"/>
              </a:rPr>
              <a:pPr/>
              <a:t>45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E6DA8B23-C4F6-4167-82AE-9EF943227D2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547A1118-1E35-4EDC-88CB-C929505E1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>
            <a:extLst>
              <a:ext uri="{FF2B5EF4-FFF2-40B4-BE49-F238E27FC236}">
                <a16:creationId xmlns:a16="http://schemas.microsoft.com/office/drawing/2014/main" id="{FFF33D49-48C8-4711-93B7-5A86F49B95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BEAB212A-1801-440E-A1FE-C9D0A3A9CB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>
            <a:extLst>
              <a:ext uri="{FF2B5EF4-FFF2-40B4-BE49-F238E27FC236}">
                <a16:creationId xmlns:a16="http://schemas.microsoft.com/office/drawing/2014/main" id="{DBDD109C-A8AF-414E-8B6C-9B31FA7B3E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3856C492-FCB8-414D-BE63-274D4AEC268D}" type="slidenum">
              <a:rPr lang="en-US" altLang="en-US" smtClean="0">
                <a:latin typeface="Helvetica" panose="020B0604020202020204" pitchFamily="34" charset="0"/>
              </a:rPr>
              <a:pPr/>
              <a:t>47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1139" name="Rectangle 2">
            <a:extLst>
              <a:ext uri="{FF2B5EF4-FFF2-40B4-BE49-F238E27FC236}">
                <a16:creationId xmlns:a16="http://schemas.microsoft.com/office/drawing/2014/main" id="{D334A8D2-1646-4091-A3B7-684A17084A8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>
            <a:extLst>
              <a:ext uri="{FF2B5EF4-FFF2-40B4-BE49-F238E27FC236}">
                <a16:creationId xmlns:a16="http://schemas.microsoft.com/office/drawing/2014/main" id="{041B8FE4-A743-4EEF-9543-BB5BA5C39D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>
            <a:extLst>
              <a:ext uri="{FF2B5EF4-FFF2-40B4-BE49-F238E27FC236}">
                <a16:creationId xmlns:a16="http://schemas.microsoft.com/office/drawing/2014/main" id="{810EA0D3-82A5-49E2-96CD-61845C00F0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F78A9EC8-FFB6-43C2-A005-192587BD56A7}" type="slidenum">
              <a:rPr lang="en-US" altLang="en-US" smtClean="0">
                <a:latin typeface="Helvetica" panose="020B0604020202020204" pitchFamily="34" charset="0"/>
              </a:rPr>
              <a:pPr/>
              <a:t>48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93187" name="Rectangle 2">
            <a:extLst>
              <a:ext uri="{FF2B5EF4-FFF2-40B4-BE49-F238E27FC236}">
                <a16:creationId xmlns:a16="http://schemas.microsoft.com/office/drawing/2014/main" id="{7E9000C7-054F-49AE-8AA2-A28C5B5F3A7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>
            <a:extLst>
              <a:ext uri="{FF2B5EF4-FFF2-40B4-BE49-F238E27FC236}">
                <a16:creationId xmlns:a16="http://schemas.microsoft.com/office/drawing/2014/main" id="{5FD6CBEF-8D41-441F-8A99-ACA39EA9DB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>
            <a:extLst>
              <a:ext uri="{FF2B5EF4-FFF2-40B4-BE49-F238E27FC236}">
                <a16:creationId xmlns:a16="http://schemas.microsoft.com/office/drawing/2014/main" id="{D982FA3D-48C6-4185-8EF0-9AA6D18212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8E76410-A683-4B91-A885-8EE781BE585F}" type="slidenum">
              <a:rPr lang="en-US" altLang="en-US" smtClean="0">
                <a:latin typeface="Helvetica" panose="020B0604020202020204" pitchFamily="34" charset="0"/>
              </a:rPr>
              <a:pPr/>
              <a:t>5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3315" name="Rectangle 2">
            <a:extLst>
              <a:ext uri="{FF2B5EF4-FFF2-40B4-BE49-F238E27FC236}">
                <a16:creationId xmlns:a16="http://schemas.microsoft.com/office/drawing/2014/main" id="{E40C5A74-C40E-4BA0-BF45-D02A7766CD8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6" name="Rectangle 3">
            <a:extLst>
              <a:ext uri="{FF2B5EF4-FFF2-40B4-BE49-F238E27FC236}">
                <a16:creationId xmlns:a16="http://schemas.microsoft.com/office/drawing/2014/main" id="{D4932C24-4366-4717-A6DD-078AA364FF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21D4215E-511E-4634-8160-EBF02ED37DA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4FC59C3-1049-42E1-AB31-49B79DC9DE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7102418-3E88-4E9F-91DA-24D7ADFA2E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CD91A046-CBD0-4358-A1E4-F25D64D70441}" type="slidenum">
              <a:rPr lang="en-US" altLang="en-US" smtClean="0">
                <a:latin typeface="Helvetica" panose="020B0604020202020204" pitchFamily="34" charset="0"/>
              </a:rPr>
              <a:pPr/>
              <a:t>8</a:t>
            </a:fld>
            <a:endParaRPr lang="en-US" altLang="en-US">
              <a:latin typeface="Helvetica" panose="020B0604020202020204" pitchFamily="34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A885E27-8197-4C2B-BFB2-E9421DE1AC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F9A2450-66C0-4A52-B3A8-CB2463A65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4286000C-35E5-4849-803B-A003D51AAEA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76105561-FCB7-4B8B-A178-74EB43BCA8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0299E57-4125-4E29-BD33-EBE9F91682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8C503DC4-A282-483B-976F-40C0836435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41C655AC-76F5-447F-A37B-5C5845FB0EE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2A157E43-EACB-44AE-8BB8-65B32C740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526461A3-76E1-4FF3-B9A8-F0B40AFA9EDF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167EAD72-4D36-4A74-838B-14C2B7B11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80EC827D-8154-45FC-B7C9-F98C23268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4C8BC849-DDC5-487E-8A84-8533326CA7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MS PGothic" pitchFamily="34" charset="-128"/>
                </a:defRPr>
              </a:lvl9pPr>
            </a:lstStyle>
            <a:p>
              <a:pPr>
                <a:defRPr/>
              </a:pPr>
              <a:endParaRPr lang="en-US" altLang="en-US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9EBD8CC8-24FB-4CB8-8D92-585F4BEDA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2E3D1BD-AA4A-4044-B2D2-A50C135B1E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6955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51186636-F139-46D9-88E0-8F454F788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4BA3788D-8B5C-47D1-86BD-C68B1A603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defRPr/>
            </a:pPr>
            <a:endParaRPr lang="en-US" altLang="en-US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9223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6393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2027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945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0566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7442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304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9097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511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60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0288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5FE705F-489D-4728-8EDF-CEDFA4B0F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366B33F9-589E-4834-A644-D220DA1BC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7D1C07E-AC54-4CBE-B301-D23435C800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6450" y="123348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77C73450-BEDA-4A50-9EA4-A1176ADD7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9CDA8D1A-0ED4-4C03-8A66-FC017760FC6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K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C0128A2D-DDB9-409E-8CB1-C7D7C5F23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189EBC9F-2B94-48E4-8468-F073E5A0D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itchFamily="18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F7652DBF-9DA0-4DB4-A060-6403BB8A18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anose="020B0604020202020204" pitchFamily="34" charset="0"/>
              </a:rPr>
              <a:t>4.</a:t>
            </a:r>
            <a:fld id="{D20C57D4-189B-46C9-9B2E-6866C56EF7EF}" type="slidenum">
              <a:rPr lang="en-US" altLang="en-US" sz="1000" b="1" smtClean="0">
                <a:solidFill>
                  <a:srgbClr val="006699"/>
                </a:solidFill>
                <a:latin typeface="Helvetica" panose="020B0604020202020204" pitchFamily="34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en-US" sz="1000" b="1">
              <a:solidFill>
                <a:srgbClr val="006699"/>
              </a:solidFill>
              <a:latin typeface="Helvetica" panose="020B0604020202020204" pitchFamily="34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6F2E2AB5-2F8F-48A6-B95F-D3B333102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Silberschatz, Galvin and Gagne ©2013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EBE792C5-2330-49D8-9599-FA147E4D8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621463"/>
            <a:ext cx="2638425" cy="2444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Operating System Concepts – 9</a:t>
            </a:r>
            <a:r>
              <a:rPr lang="en-US" altLang="en-US" sz="1000" b="1" baseline="3000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altLang="en-US" sz="1000" b="1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49EB4E71-7DBA-421E-9D9B-8D54834D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71" r:id="rId1"/>
    <p:sldLayoutId id="2147484061" r:id="rId2"/>
    <p:sldLayoutId id="2147484062" r:id="rId3"/>
    <p:sldLayoutId id="2147484063" r:id="rId4"/>
    <p:sldLayoutId id="2147484064" r:id="rId5"/>
    <p:sldLayoutId id="2147484065" r:id="rId6"/>
    <p:sldLayoutId id="2147484066" r:id="rId7"/>
    <p:sldLayoutId id="2147484067" r:id="rId8"/>
    <p:sldLayoutId id="2147484068" r:id="rId9"/>
    <p:sldLayoutId id="2147484069" r:id="rId10"/>
    <p:sldLayoutId id="214748407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90000"/>
        <a:buFont typeface="Monotype Sorts" pitchFamily="-84" charset="2"/>
        <a:buChar char="n"/>
        <a:defRPr kumimoji="1">
          <a:solidFill>
            <a:schemeClr val="tx1"/>
          </a:solidFill>
          <a:latin typeface="+mn-lt"/>
          <a:ea typeface="MS PGothic" pitchFamily="34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80000"/>
        <a:buFont typeface="Monotype Sorts" pitchFamily="-84" charset="2"/>
        <a:buChar char="l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B03BB7A1-8BA0-43F3-949D-2C957679A0A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826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 dirty="0"/>
              <a:t>Chapter 4:  Threads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F191DCF4-BA8E-4207-8AD0-173D64981ED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FDE13C21-9801-4EF5-9239-22E3CF58101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-190500" y="860425"/>
            <a:ext cx="8877300" cy="4530725"/>
          </a:xfrm>
        </p:spPr>
        <p:txBody>
          <a:bodyPr/>
          <a:lstStyle/>
          <a:p>
            <a:pPr lvl="1"/>
            <a:r>
              <a:rPr lang="en-US" altLang="en-US" b="1" dirty="0"/>
              <a:t>Data splitting</a:t>
            </a:r>
          </a:p>
          <a:p>
            <a:pPr lvl="2"/>
            <a:r>
              <a:rPr lang="en-US" altLang="en-US" dirty="0"/>
              <a:t>Data may also be split into different sections so that they can be processed separately. </a:t>
            </a:r>
          </a:p>
          <a:p>
            <a:pPr lvl="2"/>
            <a:r>
              <a:rPr lang="en-US" altLang="en-US" dirty="0"/>
              <a:t>To prevent the threads from interfering with one another.</a:t>
            </a:r>
          </a:p>
          <a:p>
            <a:pPr lvl="2"/>
            <a:r>
              <a:rPr lang="en-US" altLang="en-US" dirty="0"/>
              <a:t>Quicksort is a good example. After partitioning, the two sections can be sorted separately</a:t>
            </a:r>
          </a:p>
          <a:p>
            <a:pPr lvl="1"/>
            <a:r>
              <a:rPr lang="en-US" altLang="en-US" b="1" dirty="0"/>
              <a:t>Data dependency</a:t>
            </a:r>
          </a:p>
          <a:p>
            <a:pPr lvl="2"/>
            <a:r>
              <a:rPr lang="en-US" altLang="en-US" dirty="0"/>
              <a:t>If one task is dependent upon the results of another, then the tasks need to be synchronized to assure access in the proper order.</a:t>
            </a:r>
          </a:p>
          <a:p>
            <a:pPr lvl="2"/>
            <a:r>
              <a:rPr lang="en-US" altLang="en-US" dirty="0"/>
              <a:t>Data items that are used by different threads. For example two threads may update a common , two threads may update a common counter count with count++</a:t>
            </a:r>
          </a:p>
          <a:p>
            <a:pPr lvl="1"/>
            <a:r>
              <a:rPr lang="en-US" altLang="en-US" b="1" dirty="0"/>
              <a:t>Testing and debugging</a:t>
            </a:r>
          </a:p>
          <a:p>
            <a:pPr lvl="2"/>
            <a:r>
              <a:rPr lang="en-US" altLang="en-US" dirty="0"/>
              <a:t>The behavior of a threaded program is dynamic.</a:t>
            </a:r>
          </a:p>
          <a:p>
            <a:pPr lvl="2"/>
            <a:r>
              <a:rPr lang="en-US" altLang="en-US" dirty="0"/>
              <a:t>Inherently more difficult in parallel processing situations, as the race conditions become much more complex and difficult to identify.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  <p:pic>
        <p:nvPicPr>
          <p:cNvPr id="21508" name="Picture 2">
            <a:extLst>
              <a:ext uri="{FF2B5EF4-FFF2-40B4-BE49-F238E27FC236}">
                <a16:creationId xmlns:a16="http://schemas.microsoft.com/office/drawing/2014/main" id="{4F81A7FF-D7FA-4AD3-B23B-2A36A395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5825" y="147638"/>
            <a:ext cx="2729084" cy="1117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16F55956-F859-437F-9FD6-46A7B788A7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76275" y="29686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Concurrency vs. Parallelism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0DDF69C5-F66B-40AF-8083-6759C8DB6B7B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57200" y="1163638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/>
          <a:lstStyle>
            <a:lvl1pPr marL="488950" indent="-488950">
              <a:spcBef>
                <a:spcPct val="35000"/>
              </a:spcBef>
              <a:buClr>
                <a:srgbClr val="993300"/>
              </a:buClr>
              <a:buSzPct val="90000"/>
              <a:buFont typeface="Monotype Sorts" pitchFamily="-84" charset="2"/>
              <a:buChar char="n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80000"/>
              <a:buFont typeface="Monotype Sorts" pitchFamily="-84" charset="2"/>
              <a:buChar char="l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b="1"/>
              <a:t>Concurrent execution on single-core system:</a:t>
            </a:r>
          </a:p>
          <a:p>
            <a:endParaRPr lang="en-US" altLang="en-US" b="1"/>
          </a:p>
          <a:p>
            <a:endParaRPr lang="en-US" altLang="en-US" b="1"/>
          </a:p>
          <a:p>
            <a:endParaRPr lang="en-US" altLang="en-US" b="1"/>
          </a:p>
          <a:p>
            <a:pPr>
              <a:buFontTx/>
              <a:buNone/>
            </a:pPr>
            <a:endParaRPr lang="en-US" altLang="en-US" b="1"/>
          </a:p>
          <a:p>
            <a:r>
              <a:rPr lang="en-US" altLang="en-US" b="1"/>
              <a:t>Parallelism on a multi-core system:</a:t>
            </a:r>
          </a:p>
          <a:p>
            <a:endParaRPr lang="en-US" altLang="en-US" b="1"/>
          </a:p>
        </p:txBody>
      </p:sp>
      <p:pic>
        <p:nvPicPr>
          <p:cNvPr id="25604" name="Picture 1" descr="4_03.pdf">
            <a:extLst>
              <a:ext uri="{FF2B5EF4-FFF2-40B4-BE49-F238E27FC236}">
                <a16:creationId xmlns:a16="http://schemas.microsoft.com/office/drawing/2014/main" id="{F1E788EE-06D6-44E4-8B3F-B0DAFD2C1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900" y="1814513"/>
            <a:ext cx="62595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2" descr="4_04.pdf">
            <a:extLst>
              <a:ext uri="{FF2B5EF4-FFF2-40B4-BE49-F238E27FC236}">
                <a16:creationId xmlns:a16="http://schemas.microsoft.com/office/drawing/2014/main" id="{F8F5835A-9B56-4466-8D27-B94B667E7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575" y="3771900"/>
            <a:ext cx="3946525" cy="155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404E8F64-095A-4B3C-918A-B46C979CB9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 (Cont.)</a:t>
            </a:r>
          </a:p>
        </p:txBody>
      </p:sp>
      <p:sp>
        <p:nvSpPr>
          <p:cNvPr id="23555" name="Content Placeholder 2">
            <a:extLst>
              <a:ext uri="{FF2B5EF4-FFF2-40B4-BE49-F238E27FC236}">
                <a16:creationId xmlns:a16="http://schemas.microsoft.com/office/drawing/2014/main" id="{C45FC0EB-EF40-47D4-B95E-FE65C7F150A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49" y="1233488"/>
            <a:ext cx="8080375" cy="4530725"/>
          </a:xfrm>
        </p:spPr>
        <p:txBody>
          <a:bodyPr/>
          <a:lstStyle/>
          <a:p>
            <a:r>
              <a:rPr lang="en-US" altLang="en-US" b="1" i="1" dirty="0"/>
              <a:t>Parallelism</a:t>
            </a:r>
            <a:r>
              <a:rPr lang="en-US" altLang="en-US" dirty="0"/>
              <a:t> implies a system can perform more than one task simultaneously</a:t>
            </a:r>
          </a:p>
          <a:p>
            <a:r>
              <a:rPr lang="en-US" altLang="en-US" dirty="0"/>
              <a:t>Types of parallelism 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Data parallelism</a:t>
            </a:r>
            <a:r>
              <a:rPr lang="en-US" altLang="en-US" dirty="0"/>
              <a:t> – distributes subsets of the same data across multiple cores, same operation on each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Task parallelism </a:t>
            </a:r>
            <a:r>
              <a:rPr lang="en-US" altLang="en-US" dirty="0"/>
              <a:t>– distributing threads across cores, each thread performing unique operation</a:t>
            </a:r>
          </a:p>
          <a:p>
            <a:endParaRPr lang="en-US" altLang="en-US" dirty="0"/>
          </a:p>
          <a:p>
            <a:r>
              <a:rPr lang="en-US" altLang="en-US" b="1" i="1" dirty="0"/>
              <a:t>Concurrency</a:t>
            </a:r>
            <a:r>
              <a:rPr lang="en-US" altLang="en-US" dirty="0"/>
              <a:t> supports more than one task making progress</a:t>
            </a:r>
          </a:p>
          <a:p>
            <a:pPr lvl="1"/>
            <a:r>
              <a:rPr lang="en-US" altLang="en-US" dirty="0"/>
              <a:t>Single processor / core, scheduler providing concurrency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92F1A0E3-4E3F-4721-999B-583AF4D9D6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Amdahl’s Law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7E532A4E-86DB-4453-8067-1E071B600C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106488"/>
            <a:ext cx="7900988" cy="45307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Identifies performance gains from adding additional cores to an application that has both serial and parallel components</a:t>
            </a:r>
          </a:p>
          <a:p>
            <a:pPr>
              <a:defRPr/>
            </a:pPr>
            <a:r>
              <a:rPr lang="en-US" altLang="en-US" i="1" dirty="0"/>
              <a:t>S</a:t>
            </a:r>
            <a:r>
              <a:rPr lang="en-US" altLang="en-US" dirty="0"/>
              <a:t> is serial portion</a:t>
            </a:r>
          </a:p>
          <a:p>
            <a:pPr>
              <a:defRPr/>
            </a:pPr>
            <a:r>
              <a:rPr lang="en-US" altLang="en-US" i="1" dirty="0"/>
              <a:t>N</a:t>
            </a:r>
            <a:r>
              <a:rPr lang="en-US" altLang="en-US" dirty="0"/>
              <a:t> processing cores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That is, if application is 75% parallel / 25% serial, moving from 1 to 2 cores results in speedup of 1.6 times</a:t>
            </a:r>
          </a:p>
          <a:p>
            <a:pPr>
              <a:defRPr/>
            </a:pPr>
            <a:r>
              <a:rPr lang="en-US" altLang="en-US" dirty="0"/>
              <a:t>As </a:t>
            </a:r>
            <a:r>
              <a:rPr lang="en-US" altLang="en-US" i="1" dirty="0"/>
              <a:t>N</a:t>
            </a:r>
            <a:r>
              <a:rPr lang="en-US" altLang="en-US" dirty="0"/>
              <a:t> approaches infinity, speedup approaches 1 / </a:t>
            </a:r>
            <a:r>
              <a:rPr lang="en-US" altLang="en-US" i="1" dirty="0"/>
              <a:t>S</a:t>
            </a:r>
          </a:p>
          <a:p>
            <a:pPr>
              <a:buFont typeface="Monotype Sorts" pitchFamily="-84" charset="2"/>
              <a:buNone/>
              <a:defRPr/>
            </a:pPr>
            <a:br>
              <a:rPr lang="en-US" altLang="en-US" b="1" dirty="0"/>
            </a:br>
            <a:r>
              <a:rPr lang="en-US" altLang="en-US" b="1" dirty="0"/>
              <a:t>Serial portion of an application has disproportionate  effect on performance gained by adding additional cores</a:t>
            </a:r>
          </a:p>
          <a:p>
            <a:pPr>
              <a:buFont typeface="Monotype Sorts" pitchFamily="-84" charset="2"/>
              <a:buNone/>
              <a:defRPr/>
            </a:pPr>
            <a:endParaRPr lang="en-US" altLang="en-US" sz="800" b="1" dirty="0"/>
          </a:p>
        </p:txBody>
      </p:sp>
      <p:pic>
        <p:nvPicPr>
          <p:cNvPr id="27652" name="Picture 1" descr="Screen Shot 2012-12-04 at 7.54.07 PM.png">
            <a:extLst>
              <a:ext uri="{FF2B5EF4-FFF2-40B4-BE49-F238E27FC236}">
                <a16:creationId xmlns:a16="http://schemas.microsoft.com/office/drawing/2014/main" id="{6A4F2DE5-97BE-4CFD-9957-899DB675D3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25" y="2676525"/>
            <a:ext cx="2430463" cy="906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6B29196-381A-4F29-8C68-0E8E40A8C1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36625" y="201613"/>
            <a:ext cx="7826375" cy="576262"/>
          </a:xfrm>
        </p:spPr>
        <p:txBody>
          <a:bodyPr/>
          <a:lstStyle/>
          <a:p>
            <a:pPr eaLnBrk="1" hangingPunct="1"/>
            <a:r>
              <a:rPr lang="en-US" altLang="en-US"/>
              <a:t>User Threads and Kernel Threads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360595D6-C651-4B07-8C67-7EBE516032F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User threads</a:t>
            </a:r>
            <a:r>
              <a:rPr lang="en-US" altLang="en-US"/>
              <a:t> - management done by user-level threads library</a:t>
            </a:r>
          </a:p>
          <a:p>
            <a:r>
              <a:rPr lang="en-US" altLang="en-US"/>
              <a:t>Three primary thread libraries:</a:t>
            </a:r>
          </a:p>
          <a:p>
            <a:pPr lvl="1"/>
            <a:r>
              <a:rPr lang="en-US" altLang="en-US"/>
              <a:t> POSIX </a:t>
            </a:r>
            <a:r>
              <a:rPr lang="en-US" altLang="en-US" b="1">
                <a:solidFill>
                  <a:srgbClr val="3366FF"/>
                </a:solidFill>
              </a:rPr>
              <a:t>Pthreads</a:t>
            </a:r>
            <a:endParaRPr lang="en-US" altLang="en-US" b="1" i="1">
              <a:solidFill>
                <a:srgbClr val="3366FF"/>
              </a:solidFill>
            </a:endParaRPr>
          </a:p>
          <a:p>
            <a:pPr lvl="1"/>
            <a:r>
              <a:rPr lang="en-US" altLang="en-US"/>
              <a:t> Windows threads</a:t>
            </a:r>
          </a:p>
          <a:p>
            <a:pPr lvl="1"/>
            <a:r>
              <a:rPr lang="en-US" altLang="en-US"/>
              <a:t> Java threads</a:t>
            </a:r>
          </a:p>
          <a:p>
            <a:r>
              <a:rPr lang="en-US" altLang="en-US" b="1">
                <a:solidFill>
                  <a:srgbClr val="3366FF"/>
                </a:solidFill>
              </a:rPr>
              <a:t>Kernel threads </a:t>
            </a:r>
            <a:r>
              <a:rPr lang="en-US" altLang="en-US"/>
              <a:t>- Supported by the Kernel</a:t>
            </a:r>
          </a:p>
          <a:p>
            <a:r>
              <a:rPr lang="en-US" altLang="en-US"/>
              <a:t>Examples – virtually all general purpose operating systems, including:</a:t>
            </a:r>
          </a:p>
          <a:p>
            <a:pPr lvl="1"/>
            <a:r>
              <a:rPr lang="en-US" altLang="en-US"/>
              <a:t>Windows </a:t>
            </a:r>
          </a:p>
          <a:p>
            <a:pPr lvl="1"/>
            <a:r>
              <a:rPr lang="en-US" altLang="en-US"/>
              <a:t>Solaris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Mac OS X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3511414-B6D1-4CC0-8F90-7F9F419603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Multithreading Models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8BB61CC4-F9D5-4360-B91B-9E05C5B9B8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Many-to-One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One-to-One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Many-to-Many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146D61C9-E020-4F6A-9D5C-A5CB166CC4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Many-to-One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5102F74A-A97C-432C-A3DB-158CC9FB2A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4654550" cy="4530725"/>
          </a:xfrm>
        </p:spPr>
        <p:txBody>
          <a:bodyPr/>
          <a:lstStyle/>
          <a:p>
            <a:r>
              <a:rPr lang="en-US" altLang="en-US"/>
              <a:t>Many user-level threads mapped to single kernel thread</a:t>
            </a:r>
          </a:p>
          <a:p>
            <a:r>
              <a:rPr lang="en-US" altLang="en-US"/>
              <a:t>One thread blocking causes all to block</a:t>
            </a:r>
          </a:p>
          <a:p>
            <a:r>
              <a:rPr lang="en-US" altLang="en-US"/>
              <a:t>Multiple threads may not run in parallel on muticore system because only one may be in kernel at a time</a:t>
            </a:r>
          </a:p>
          <a:p>
            <a:r>
              <a:rPr lang="en-US" altLang="en-US"/>
              <a:t>Few systems currently use this model</a:t>
            </a:r>
          </a:p>
          <a:p>
            <a:r>
              <a:rPr lang="en-US" altLang="en-US"/>
              <a:t>Examples: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Solaris Green Threads</a:t>
            </a:r>
          </a:p>
          <a:p>
            <a:pPr lvl="1"/>
            <a:r>
              <a:rPr lang="en-US" altLang="en-US" b="1">
                <a:solidFill>
                  <a:srgbClr val="3366FF"/>
                </a:solidFill>
              </a:rPr>
              <a:t>GNU Portable Threads</a:t>
            </a:r>
          </a:p>
        </p:txBody>
      </p:sp>
      <p:pic>
        <p:nvPicPr>
          <p:cNvPr id="33796" name="Picture 1" descr="4_05.pdf">
            <a:extLst>
              <a:ext uri="{FF2B5EF4-FFF2-40B4-BE49-F238E27FC236}">
                <a16:creationId xmlns:a16="http://schemas.microsoft.com/office/drawing/2014/main" id="{EB8BBEDC-C6EB-4A64-849A-5496B4BEA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0" y="2339975"/>
            <a:ext cx="2743200" cy="3055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58058D94-9036-4547-B4A7-9FBDCDA342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One-to-One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B137056-D749-4DB2-A508-2973C7FA2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5772150" cy="4530725"/>
          </a:xfrm>
        </p:spPr>
        <p:txBody>
          <a:bodyPr/>
          <a:lstStyle/>
          <a:p>
            <a:r>
              <a:rPr lang="en-US" altLang="en-US"/>
              <a:t>Each user-level thread maps to kernel thread</a:t>
            </a:r>
          </a:p>
          <a:p>
            <a:r>
              <a:rPr lang="en-US" altLang="en-US"/>
              <a:t>Creating a user-level thread creates a kernel thread</a:t>
            </a:r>
          </a:p>
          <a:p>
            <a:r>
              <a:rPr lang="en-US" altLang="en-US"/>
              <a:t>More concurrency than many-to-one</a:t>
            </a:r>
          </a:p>
          <a:p>
            <a:r>
              <a:rPr lang="en-US" altLang="en-US"/>
              <a:t>Number of threads per process sometimes restricted due to overhead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Windows</a:t>
            </a:r>
          </a:p>
          <a:p>
            <a:pPr lvl="1"/>
            <a:r>
              <a:rPr lang="en-US" altLang="en-US"/>
              <a:t>Linux</a:t>
            </a:r>
          </a:p>
          <a:p>
            <a:pPr lvl="1"/>
            <a:r>
              <a:rPr lang="en-US" altLang="en-US"/>
              <a:t>Solaris 9 and later</a:t>
            </a:r>
          </a:p>
        </p:txBody>
      </p:sp>
      <p:pic>
        <p:nvPicPr>
          <p:cNvPr id="35844" name="Picture 1" descr="4_06.pdf">
            <a:extLst>
              <a:ext uri="{FF2B5EF4-FFF2-40B4-BE49-F238E27FC236}">
                <a16:creationId xmlns:a16="http://schemas.microsoft.com/office/drawing/2014/main" id="{7FE959E8-2689-4EB8-AAB5-2CD28A1FE7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00" y="3048000"/>
            <a:ext cx="4475163" cy="191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A9173BDD-FF49-49A5-893C-50983AAF5B5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Many-to-Many Model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74D9766-79E9-40C9-9610-13BB1DF7A7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55700"/>
            <a:ext cx="4448175" cy="4445000"/>
          </a:xfrm>
        </p:spPr>
        <p:txBody>
          <a:bodyPr/>
          <a:lstStyle/>
          <a:p>
            <a:r>
              <a:rPr lang="en-US" altLang="en-US"/>
              <a:t>Allows many user level threads to be mapped to many kernel threads</a:t>
            </a:r>
          </a:p>
          <a:p>
            <a:r>
              <a:rPr lang="en-US" altLang="en-US"/>
              <a:t>Allows the  operating system to create a sufficient number of kernel threads</a:t>
            </a:r>
          </a:p>
          <a:p>
            <a:r>
              <a:rPr lang="en-US" altLang="en-US"/>
              <a:t>Solaris prior to version 9</a:t>
            </a:r>
          </a:p>
          <a:p>
            <a:r>
              <a:rPr lang="en-US" altLang="en-US"/>
              <a:t>Windows  with the </a:t>
            </a:r>
            <a:r>
              <a:rPr lang="en-US" altLang="en-US" i="1"/>
              <a:t>ThreadFiber</a:t>
            </a:r>
            <a:r>
              <a:rPr lang="en-US" altLang="en-US"/>
              <a:t> package</a:t>
            </a:r>
          </a:p>
        </p:txBody>
      </p:sp>
      <p:pic>
        <p:nvPicPr>
          <p:cNvPr id="37892" name="Picture 1" descr="4_07.pdf">
            <a:extLst>
              <a:ext uri="{FF2B5EF4-FFF2-40B4-BE49-F238E27FC236}">
                <a16:creationId xmlns:a16="http://schemas.microsoft.com/office/drawing/2014/main" id="{88875077-F953-4FFD-8D1E-8025CEC2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338" y="2451100"/>
            <a:ext cx="3159125" cy="303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A4D92177-8865-4F9B-9C8D-0A8C2355E6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Two-level Model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83D0C961-ECCC-4D8C-BE14-0F1B09C866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9788" y="1155700"/>
            <a:ext cx="6450012" cy="4456113"/>
          </a:xfrm>
        </p:spPr>
        <p:txBody>
          <a:bodyPr/>
          <a:lstStyle/>
          <a:p>
            <a:r>
              <a:rPr lang="en-US" altLang="en-US"/>
              <a:t>Similar to M:M, except that it allows a user thread to be </a:t>
            </a:r>
            <a:r>
              <a:rPr lang="en-US" altLang="en-US" b="1"/>
              <a:t>bound</a:t>
            </a:r>
            <a:r>
              <a:rPr lang="en-US" altLang="en-US"/>
              <a:t> to kernel thread</a:t>
            </a:r>
          </a:p>
          <a:p>
            <a:r>
              <a:rPr lang="en-US" altLang="en-US"/>
              <a:t>Examples</a:t>
            </a:r>
          </a:p>
          <a:p>
            <a:pPr lvl="1"/>
            <a:r>
              <a:rPr lang="en-US" altLang="en-US"/>
              <a:t>IRIX</a:t>
            </a:r>
          </a:p>
          <a:p>
            <a:pPr lvl="1"/>
            <a:r>
              <a:rPr lang="en-US" altLang="en-US"/>
              <a:t>HP-UX</a:t>
            </a:r>
          </a:p>
          <a:p>
            <a:pPr lvl="1"/>
            <a:r>
              <a:rPr lang="en-US" altLang="en-US"/>
              <a:t>Tru64 UNIX</a:t>
            </a:r>
          </a:p>
          <a:p>
            <a:pPr lvl="1"/>
            <a:r>
              <a:rPr lang="en-US" altLang="en-US"/>
              <a:t>Solaris 8 and earlier</a:t>
            </a:r>
          </a:p>
        </p:txBody>
      </p:sp>
      <p:pic>
        <p:nvPicPr>
          <p:cNvPr id="39940" name="Picture 1" descr="4_08.pdf">
            <a:extLst>
              <a:ext uri="{FF2B5EF4-FFF2-40B4-BE49-F238E27FC236}">
                <a16:creationId xmlns:a16="http://schemas.microsoft.com/office/drawing/2014/main" id="{1E2C6182-620E-4311-8656-FE4698177A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976438"/>
            <a:ext cx="377825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6A685CC-B8DE-4207-8CDE-360569D565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Chapter 4: Threads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A41D3E9-ACD5-4931-8019-1B8BA8436A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Overview</a:t>
            </a:r>
          </a:p>
          <a:p>
            <a:r>
              <a:rPr lang="en-US" altLang="en-US" dirty="0"/>
              <a:t>Multicore Programming</a:t>
            </a:r>
          </a:p>
          <a:p>
            <a:r>
              <a:rPr lang="en-US" altLang="en-US" dirty="0"/>
              <a:t>Multithreading Models</a:t>
            </a:r>
          </a:p>
          <a:p>
            <a:r>
              <a:rPr lang="en-US" altLang="en-US" dirty="0"/>
              <a:t>Thread Libraries</a:t>
            </a:r>
          </a:p>
          <a:p>
            <a:r>
              <a:rPr lang="en-US" altLang="en-US" dirty="0"/>
              <a:t>Implicit Threading</a:t>
            </a:r>
          </a:p>
          <a:p>
            <a:r>
              <a:rPr lang="en-US" altLang="en-US" dirty="0"/>
              <a:t>Threading Issues</a:t>
            </a:r>
          </a:p>
          <a:p>
            <a:r>
              <a:rPr lang="en-US" altLang="en-US" dirty="0"/>
              <a:t>Operating System Examples</a:t>
            </a:r>
          </a:p>
          <a:p>
            <a:pPr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>
            <a:extLst>
              <a:ext uri="{FF2B5EF4-FFF2-40B4-BE49-F238E27FC236}">
                <a16:creationId xmlns:a16="http://schemas.microsoft.com/office/drawing/2014/main" id="{E26D223D-5E12-4E7C-AAEB-7E7E60CB9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Libraries</a:t>
            </a:r>
          </a:p>
        </p:txBody>
      </p:sp>
      <p:sp>
        <p:nvSpPr>
          <p:cNvPr id="41987" name="Content Placeholder 2">
            <a:extLst>
              <a:ext uri="{FF2B5EF4-FFF2-40B4-BE49-F238E27FC236}">
                <a16:creationId xmlns:a16="http://schemas.microsoft.com/office/drawing/2014/main" id="{436200C4-84EB-4302-891C-141A2BFEF62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6559550" cy="4530725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Thread library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provides programmer with API for creating and managing threads</a:t>
            </a:r>
          </a:p>
          <a:p>
            <a:r>
              <a:rPr lang="en-US" altLang="en-US"/>
              <a:t>Two primary ways of implementing</a:t>
            </a:r>
          </a:p>
          <a:p>
            <a:pPr lvl="1"/>
            <a:r>
              <a:rPr lang="en-US" altLang="en-US"/>
              <a:t>Library entirely in user space</a:t>
            </a:r>
          </a:p>
          <a:p>
            <a:pPr lvl="1"/>
            <a:r>
              <a:rPr lang="en-US" altLang="en-US"/>
              <a:t>Kernel-level library supported by the 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A05F201F-8D82-4790-920C-FB3A85DD18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Pthreads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2185378D-E28F-4F36-B082-66F21B66C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016750" cy="4465637"/>
          </a:xfrm>
        </p:spPr>
        <p:txBody>
          <a:bodyPr/>
          <a:lstStyle/>
          <a:p>
            <a:r>
              <a:rPr lang="en-US" altLang="en-US"/>
              <a:t>May be provided either as user-level or kernel-level</a:t>
            </a:r>
          </a:p>
          <a:p>
            <a:r>
              <a:rPr lang="en-US" altLang="en-US"/>
              <a:t>A POSIX standard (IEEE 1003.1c) API for thread creation and synchronization</a:t>
            </a:r>
          </a:p>
          <a:p>
            <a:r>
              <a:rPr lang="en-US" altLang="en-US" b="1" i="1"/>
              <a:t>Specification</a:t>
            </a:r>
            <a:r>
              <a:rPr lang="en-US" altLang="en-US"/>
              <a:t>, not </a:t>
            </a:r>
            <a:r>
              <a:rPr lang="en-US" altLang="en-US" b="1" i="1"/>
              <a:t>implementation</a:t>
            </a:r>
            <a:endParaRPr lang="en-US" altLang="en-US"/>
          </a:p>
          <a:p>
            <a:r>
              <a:rPr lang="en-US" altLang="en-US"/>
              <a:t>API specifies behavior of the thread library, implementation is up to development of the library</a:t>
            </a:r>
          </a:p>
          <a:p>
            <a:r>
              <a:rPr lang="en-US" altLang="en-US"/>
              <a:t>Common in UNIX operating systems (Solaris, Linux, Mac OS X)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>
            <a:extLst>
              <a:ext uri="{FF2B5EF4-FFF2-40B4-BE49-F238E27FC236}">
                <a16:creationId xmlns:a16="http://schemas.microsoft.com/office/drawing/2014/main" id="{020EEF1B-3768-49CE-AD11-F947D8C6E5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01613"/>
            <a:ext cx="8229600" cy="576262"/>
          </a:xfrm>
        </p:spPr>
        <p:txBody>
          <a:bodyPr/>
          <a:lstStyle/>
          <a:p>
            <a:r>
              <a:rPr lang="en-US" altLang="en-US"/>
              <a:t>Pthreads Example</a:t>
            </a:r>
          </a:p>
        </p:txBody>
      </p:sp>
      <p:pic>
        <p:nvPicPr>
          <p:cNvPr id="46083" name="Picture 1" descr="Screen Shot 2012-12-04 at 8.50.38 PM.png">
            <a:extLst>
              <a:ext uri="{FF2B5EF4-FFF2-40B4-BE49-F238E27FC236}">
                <a16:creationId xmlns:a16="http://schemas.microsoft.com/office/drawing/2014/main" id="{4E4F33E6-C3B5-4C0A-BC1A-D6C488FB2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5" y="1090613"/>
            <a:ext cx="65293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>
            <a:extLst>
              <a:ext uri="{FF2B5EF4-FFF2-40B4-BE49-F238E27FC236}">
                <a16:creationId xmlns:a16="http://schemas.microsoft.com/office/drawing/2014/main" id="{33AFE642-C9DD-44DD-86A6-5CBE0074D1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/>
              <a:t>Pthreads Example (Cont.)</a:t>
            </a:r>
          </a:p>
        </p:txBody>
      </p:sp>
      <p:pic>
        <p:nvPicPr>
          <p:cNvPr id="47107" name="Picture 1">
            <a:extLst>
              <a:ext uri="{FF2B5EF4-FFF2-40B4-BE49-F238E27FC236}">
                <a16:creationId xmlns:a16="http://schemas.microsoft.com/office/drawing/2014/main" id="{2D4D419F-ED40-4F07-9555-DB665F022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995363"/>
            <a:ext cx="5795962" cy="533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42140D87-FD82-4C87-B33C-F4E1EAC12A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23938" y="176213"/>
            <a:ext cx="7793037" cy="576262"/>
          </a:xfrm>
        </p:spPr>
        <p:txBody>
          <a:bodyPr/>
          <a:lstStyle/>
          <a:p>
            <a:r>
              <a:rPr lang="en-US" altLang="en-US" sz="2800"/>
              <a:t>Pthreads Code for Joining 10 Threads</a:t>
            </a:r>
          </a:p>
        </p:txBody>
      </p:sp>
      <p:pic>
        <p:nvPicPr>
          <p:cNvPr id="48131" name="Picture 1">
            <a:extLst>
              <a:ext uri="{FF2B5EF4-FFF2-40B4-BE49-F238E27FC236}">
                <a16:creationId xmlns:a16="http://schemas.microsoft.com/office/drawing/2014/main" id="{169D22E0-F096-4DD4-9F1A-0D4A3D430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447800"/>
            <a:ext cx="5438775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>
            <a:extLst>
              <a:ext uri="{FF2B5EF4-FFF2-40B4-BE49-F238E27FC236}">
                <a16:creationId xmlns:a16="http://schemas.microsoft.com/office/drawing/2014/main" id="{A4C8F3EC-8E52-47D2-9AFB-D52F1BACA1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84300" y="188913"/>
            <a:ext cx="7772400" cy="576262"/>
          </a:xfrm>
        </p:spPr>
        <p:txBody>
          <a:bodyPr/>
          <a:lstStyle/>
          <a:p>
            <a:r>
              <a:rPr lang="en-US" altLang="en-US"/>
              <a:t>Windows  Multithreaded C Program</a:t>
            </a:r>
          </a:p>
        </p:txBody>
      </p:sp>
      <p:pic>
        <p:nvPicPr>
          <p:cNvPr id="49155" name="Picture 1" descr="Screen Shot 2012-12-04 at 9.06.58 PM.png">
            <a:extLst>
              <a:ext uri="{FF2B5EF4-FFF2-40B4-BE49-F238E27FC236}">
                <a16:creationId xmlns:a16="http://schemas.microsoft.com/office/drawing/2014/main" id="{49EEBD0D-71B4-4C89-A21D-F7A65D2F7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939800"/>
            <a:ext cx="5307012" cy="569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3DDD9777-394E-434A-81A2-1CDB60D292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00163" y="176213"/>
            <a:ext cx="7780337" cy="576262"/>
          </a:xfrm>
        </p:spPr>
        <p:txBody>
          <a:bodyPr/>
          <a:lstStyle/>
          <a:p>
            <a:r>
              <a:rPr lang="en-US" altLang="en-US" sz="2800"/>
              <a:t>Windows  Multithreaded C Program (Cont.)</a:t>
            </a:r>
          </a:p>
        </p:txBody>
      </p:sp>
      <p:pic>
        <p:nvPicPr>
          <p:cNvPr id="50179" name="Picture 1" descr="Screen Shot 2012-12-04 at 9.08.08 PM.png">
            <a:extLst>
              <a:ext uri="{FF2B5EF4-FFF2-40B4-BE49-F238E27FC236}">
                <a16:creationId xmlns:a16="http://schemas.microsoft.com/office/drawing/2014/main" id="{A28ACD0C-36DB-4AA4-9948-EBA526838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88" y="1196975"/>
            <a:ext cx="6523037" cy="500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4">
            <a:extLst>
              <a:ext uri="{FF2B5EF4-FFF2-40B4-BE49-F238E27FC236}">
                <a16:creationId xmlns:a16="http://schemas.microsoft.com/office/drawing/2014/main" id="{00457547-165F-4E55-A45C-8A7F44F578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Java Threads</a:t>
            </a:r>
          </a:p>
        </p:txBody>
      </p:sp>
      <p:sp>
        <p:nvSpPr>
          <p:cNvPr id="51203" name="Rectangle 5">
            <a:extLst>
              <a:ext uri="{FF2B5EF4-FFF2-40B4-BE49-F238E27FC236}">
                <a16:creationId xmlns:a16="http://schemas.microsoft.com/office/drawing/2014/main" id="{9BD62C16-69B8-46E9-8C3F-060597C185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1213" y="1231900"/>
            <a:ext cx="7031037" cy="3746500"/>
          </a:xfrm>
        </p:spPr>
        <p:txBody>
          <a:bodyPr/>
          <a:lstStyle/>
          <a:p>
            <a:r>
              <a:rPr lang="en-US" altLang="en-US"/>
              <a:t>Java threads are managed by the JVM</a:t>
            </a:r>
          </a:p>
          <a:p>
            <a:r>
              <a:rPr lang="en-US" altLang="en-US"/>
              <a:t>Typically implemented using the threads model provided by underlying OS</a:t>
            </a:r>
          </a:p>
          <a:p>
            <a:r>
              <a:rPr lang="en-US" altLang="en-US"/>
              <a:t>Java threads may be created by:</a:t>
            </a:r>
            <a:br>
              <a:rPr lang="en-US" altLang="en-US"/>
            </a:br>
            <a:endParaRPr lang="en-US" altLang="en-US"/>
          </a:p>
          <a:p>
            <a:endParaRPr lang="en-US" altLang="en-US"/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endParaRPr lang="en-US" altLang="en-US"/>
          </a:p>
          <a:p>
            <a:pPr lvl="1"/>
            <a:r>
              <a:rPr lang="en-US" altLang="en-US"/>
              <a:t>Extending Thread class</a:t>
            </a:r>
          </a:p>
          <a:p>
            <a:pPr lvl="1"/>
            <a:r>
              <a:rPr lang="en-US" altLang="en-US"/>
              <a:t>Implementing the Runnable interface</a:t>
            </a:r>
            <a:br>
              <a:rPr lang="en-US" altLang="en-US"/>
            </a:br>
            <a:endParaRPr lang="en-US" altLang="en-US"/>
          </a:p>
        </p:txBody>
      </p:sp>
      <p:pic>
        <p:nvPicPr>
          <p:cNvPr id="51204" name="Picture 1" descr="Screen Shot 2012-12-04 at 9.09.28 PM.png">
            <a:extLst>
              <a:ext uri="{FF2B5EF4-FFF2-40B4-BE49-F238E27FC236}">
                <a16:creationId xmlns:a16="http://schemas.microsoft.com/office/drawing/2014/main" id="{F22F4DB1-BC53-42AF-9E16-05D322A36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676525"/>
            <a:ext cx="3773488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>
            <a:extLst>
              <a:ext uri="{FF2B5EF4-FFF2-40B4-BE49-F238E27FC236}">
                <a16:creationId xmlns:a16="http://schemas.microsoft.com/office/drawing/2014/main" id="{85AFE230-33EF-4CF8-B5F5-13E8D2CCB9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r>
              <a:rPr lang="en-US" altLang="en-US"/>
              <a:t>Java Multithreaded Program</a:t>
            </a:r>
          </a:p>
        </p:txBody>
      </p:sp>
      <p:pic>
        <p:nvPicPr>
          <p:cNvPr id="53251" name="Picture 2">
            <a:extLst>
              <a:ext uri="{FF2B5EF4-FFF2-40B4-BE49-F238E27FC236}">
                <a16:creationId xmlns:a16="http://schemas.microsoft.com/office/drawing/2014/main" id="{0610AB1B-9E90-4716-8BE7-C9A80F306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100" y="877888"/>
            <a:ext cx="4202113" cy="568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>
            <a:extLst>
              <a:ext uri="{FF2B5EF4-FFF2-40B4-BE49-F238E27FC236}">
                <a16:creationId xmlns:a16="http://schemas.microsoft.com/office/drawing/2014/main" id="{3893FBEB-D3B5-4406-90C6-5FFB599AD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96975" y="163513"/>
            <a:ext cx="7718425" cy="576262"/>
          </a:xfrm>
        </p:spPr>
        <p:txBody>
          <a:bodyPr/>
          <a:lstStyle/>
          <a:p>
            <a:r>
              <a:rPr lang="en-US" altLang="en-US"/>
              <a:t>Java Multithreaded Program (Cont.)</a:t>
            </a:r>
          </a:p>
        </p:txBody>
      </p:sp>
      <p:pic>
        <p:nvPicPr>
          <p:cNvPr id="54275" name="Picture 2">
            <a:extLst>
              <a:ext uri="{FF2B5EF4-FFF2-40B4-BE49-F238E27FC236}">
                <a16:creationId xmlns:a16="http://schemas.microsoft.com/office/drawing/2014/main" id="{068F1C8C-FBE6-4C18-927D-F6DA69498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866775"/>
            <a:ext cx="7456488" cy="535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2897EA9C-C60B-418F-9A0A-57209E5358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Objectives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9163DF52-1069-4394-9DE2-E2E382504F1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6940550" cy="4530725"/>
          </a:xfrm>
        </p:spPr>
        <p:txBody>
          <a:bodyPr/>
          <a:lstStyle/>
          <a:p>
            <a:r>
              <a:rPr lang="en-US" altLang="en-US" dirty="0"/>
              <a:t>To introduce the notion of a thread—a fundamental unit of CPU utilization that forms the basis of multithreaded computer systems</a:t>
            </a:r>
          </a:p>
          <a:p>
            <a:r>
              <a:rPr lang="en-US" altLang="en-US" dirty="0"/>
              <a:t>To discuss the APIs for the </a:t>
            </a:r>
            <a:r>
              <a:rPr lang="en-US" altLang="en-US" dirty="0" err="1"/>
              <a:t>Pthreads</a:t>
            </a:r>
            <a:r>
              <a:rPr lang="en-US" altLang="en-US" dirty="0"/>
              <a:t>, Windows, and Java thread libraries</a:t>
            </a:r>
          </a:p>
          <a:p>
            <a:r>
              <a:rPr lang="en-US" altLang="en-US" dirty="0"/>
              <a:t>To explore several strategies that provide implicit threading</a:t>
            </a:r>
          </a:p>
          <a:p>
            <a:r>
              <a:rPr lang="en-US" altLang="en-US" dirty="0"/>
              <a:t>To examine issues related to multithreaded programming</a:t>
            </a:r>
          </a:p>
          <a:p>
            <a:r>
              <a:rPr lang="en-US" altLang="en-US" dirty="0"/>
              <a:t>To cover operating system support for threads in Windows and Linux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2918F2C6-D2C8-4FB2-A1BF-2191E9234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Implicit Threading</a:t>
            </a: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AE7CC553-1114-4D43-BE4F-4A5A9BCFDF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889750" cy="4478337"/>
          </a:xfrm>
        </p:spPr>
        <p:txBody>
          <a:bodyPr/>
          <a:lstStyle/>
          <a:p>
            <a:r>
              <a:rPr lang="en-US" altLang="en-US"/>
              <a:t>Growing in popularity as numbers of threads increase, program correctness more difficult with explicit threads</a:t>
            </a:r>
          </a:p>
          <a:p>
            <a:r>
              <a:rPr lang="en-US" altLang="en-US"/>
              <a:t>Creation and management of threads done by compilers and run-time libraries rather than programmers</a:t>
            </a:r>
          </a:p>
          <a:p>
            <a:r>
              <a:rPr lang="en-US" altLang="en-US"/>
              <a:t>Three methods explored</a:t>
            </a:r>
          </a:p>
          <a:p>
            <a:pPr lvl="1"/>
            <a:r>
              <a:rPr lang="en-US" altLang="en-US"/>
              <a:t>Thread Pools</a:t>
            </a:r>
          </a:p>
          <a:p>
            <a:pPr lvl="1"/>
            <a:r>
              <a:rPr lang="en-US" altLang="en-US"/>
              <a:t>OpenMP</a:t>
            </a:r>
          </a:p>
          <a:p>
            <a:pPr lvl="1"/>
            <a:r>
              <a:rPr lang="en-US" altLang="en-US"/>
              <a:t>Grand Central Dispatch</a:t>
            </a:r>
          </a:p>
          <a:p>
            <a:r>
              <a:rPr lang="en-US" altLang="en-US"/>
              <a:t>Other methods include Microsoft Threading Building Blocks (TBB),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 java.util.concurrent </a:t>
            </a:r>
            <a:r>
              <a:rPr lang="en-US" altLang="en-US"/>
              <a:t>package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956448AB-EB82-4FB6-A2B8-A77CC60C17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Pools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200C03AC-9387-490F-9D14-C28D10C6CA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69950" y="1081088"/>
            <a:ext cx="6889750" cy="4478337"/>
          </a:xfrm>
        </p:spPr>
        <p:txBody>
          <a:bodyPr/>
          <a:lstStyle/>
          <a:p>
            <a:r>
              <a:rPr lang="en-US" altLang="en-US"/>
              <a:t>Create a number of threads in a pool where they await work</a:t>
            </a:r>
          </a:p>
          <a:p>
            <a:r>
              <a:rPr lang="en-US" altLang="en-US"/>
              <a:t>Advantages:</a:t>
            </a:r>
          </a:p>
          <a:p>
            <a:pPr lvl="1"/>
            <a:r>
              <a:rPr lang="en-US" altLang="en-US"/>
              <a:t>Usually slightly faster to service a request with an existing thread than create a new thread</a:t>
            </a:r>
          </a:p>
          <a:p>
            <a:pPr lvl="1"/>
            <a:r>
              <a:rPr lang="en-US" altLang="en-US"/>
              <a:t>Allows the number of threads in the application(s) to be bound to the size of the pool</a:t>
            </a:r>
          </a:p>
          <a:p>
            <a:pPr lvl="1"/>
            <a:r>
              <a:rPr lang="en-US" altLang="en-US"/>
              <a:t>Separating task to be performed from mechanics of creating task allows different strategies for running task</a:t>
            </a:r>
          </a:p>
          <a:p>
            <a:pPr lvl="2"/>
            <a:r>
              <a:rPr lang="en-US" altLang="en-US"/>
              <a:t>i.e.Tasks could be scheduled to run periodically</a:t>
            </a:r>
          </a:p>
          <a:p>
            <a:r>
              <a:rPr lang="en-US" altLang="en-US"/>
              <a:t>Windows API supports thread pools:</a:t>
            </a:r>
          </a:p>
        </p:txBody>
      </p:sp>
      <p:pic>
        <p:nvPicPr>
          <p:cNvPr id="57348" name="Picture 1" descr="Screen Shot 2012-12-04 at 9.17.42 PM.png">
            <a:extLst>
              <a:ext uri="{FF2B5EF4-FFF2-40B4-BE49-F238E27FC236}">
                <a16:creationId xmlns:a16="http://schemas.microsoft.com/office/drawing/2014/main" id="{437058B8-9984-4C7C-941A-4D78B413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1288" y="4743450"/>
            <a:ext cx="6438900" cy="142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899C5004-C829-475C-96F2-3BF31A137D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OpenMP</a:t>
            </a:r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36DEDC0A-88EB-440D-A996-BE0502FE2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992188"/>
            <a:ext cx="3560763" cy="4478337"/>
          </a:xfrm>
        </p:spPr>
        <p:txBody>
          <a:bodyPr/>
          <a:lstStyle/>
          <a:p>
            <a:r>
              <a:rPr lang="en-US" altLang="en-US" sz="1600"/>
              <a:t>Set of compiler directives and an API for C, C++, FORTRAN </a:t>
            </a:r>
          </a:p>
          <a:p>
            <a:r>
              <a:rPr lang="en-US" altLang="en-US" sz="1600"/>
              <a:t>Provides support for parallel programming in shared-memory environments</a:t>
            </a:r>
          </a:p>
          <a:p>
            <a:r>
              <a:rPr lang="en-US" altLang="en-US" sz="1600"/>
              <a:t>Identifies </a:t>
            </a:r>
            <a:r>
              <a:rPr lang="en-US" altLang="en-US" sz="1600" b="1">
                <a:solidFill>
                  <a:srgbClr val="3366FF"/>
                </a:solidFill>
              </a:rPr>
              <a:t>parallel regions </a:t>
            </a:r>
            <a:r>
              <a:rPr lang="en-US" altLang="en-US" sz="1600"/>
              <a:t>– blocks of code that can run in parallel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Create as many threads as there are cores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#pragma omp parallel for for(i=0;i&lt;N;i++) {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    c[i] = a[i] + b[i]; </a:t>
            </a:r>
          </a:p>
          <a:p>
            <a:pPr>
              <a:buFont typeface="Monotype Sorts" pitchFamily="-84" charset="2"/>
              <a:buNone/>
            </a:pPr>
            <a:r>
              <a:rPr lang="da-DK" altLang="en-US" sz="1600" b="1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pPr>
              <a:buFont typeface="Monotype Sorts" pitchFamily="-84" charset="2"/>
              <a:buNone/>
            </a:pPr>
            <a:r>
              <a:rPr lang="en-US" altLang="en-US" sz="1600"/>
              <a:t>Run for loop in parallel</a:t>
            </a:r>
          </a:p>
          <a:p>
            <a:endParaRPr lang="en-US" altLang="en-US"/>
          </a:p>
        </p:txBody>
      </p:sp>
      <p:pic>
        <p:nvPicPr>
          <p:cNvPr id="59396" name="Picture 2">
            <a:extLst>
              <a:ext uri="{FF2B5EF4-FFF2-40B4-BE49-F238E27FC236}">
                <a16:creationId xmlns:a16="http://schemas.microsoft.com/office/drawing/2014/main" id="{BD12933A-76C5-4750-A394-EE863186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0" y="1473200"/>
            <a:ext cx="4483100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834BDD76-A16F-44CD-8FA8-52985B0C0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381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Grand Central Dispatch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0A4BFD3A-414C-41E9-9E2F-C4CB0C2E71C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187450"/>
            <a:ext cx="7224712" cy="4478338"/>
          </a:xfrm>
        </p:spPr>
        <p:txBody>
          <a:bodyPr/>
          <a:lstStyle/>
          <a:p>
            <a:r>
              <a:rPr lang="en-US" altLang="en-US"/>
              <a:t>Apple technology for Mac OS X and iOS operating systems</a:t>
            </a:r>
          </a:p>
          <a:p>
            <a:r>
              <a:rPr lang="en-US" altLang="en-US"/>
              <a:t>Extensions to C, C++ languages, API, and run-time library</a:t>
            </a:r>
          </a:p>
          <a:p>
            <a:r>
              <a:rPr lang="en-US" altLang="en-US"/>
              <a:t>Allows identification of parallel sections</a:t>
            </a:r>
          </a:p>
          <a:p>
            <a:r>
              <a:rPr lang="en-US" altLang="en-US"/>
              <a:t>Manages most of the details of threading</a:t>
            </a:r>
          </a:p>
          <a:p>
            <a:r>
              <a:rPr lang="en-US" altLang="en-US"/>
              <a:t>Block is in “^{ }” -   </a:t>
            </a:r>
            <a:r>
              <a:rPr lang="ro-RO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ˆ{ printf("I am a block"); } </a:t>
            </a:r>
            <a:endParaRPr lang="en-US" altLang="en-US"/>
          </a:p>
          <a:p>
            <a:r>
              <a:rPr lang="en-US" altLang="en-US"/>
              <a:t>Blocks placed in dispatch queue</a:t>
            </a:r>
          </a:p>
          <a:p>
            <a:pPr lvl="1"/>
            <a:r>
              <a:rPr lang="en-US" altLang="en-US"/>
              <a:t>Assigned to available thread in thread pool when removed from queue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ED331C02-AE13-49C2-9D5C-60A9FC74F3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Grand Central Dispatch</a:t>
            </a: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34A0B237-E3FF-446A-9897-8B2DDDF50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203325"/>
            <a:ext cx="7250112" cy="4478338"/>
          </a:xfrm>
        </p:spPr>
        <p:txBody>
          <a:bodyPr/>
          <a:lstStyle/>
          <a:p>
            <a:r>
              <a:rPr lang="en-US" altLang="en-US"/>
              <a:t>Two types of dispatch queues:</a:t>
            </a:r>
          </a:p>
          <a:p>
            <a:pPr lvl="1"/>
            <a:r>
              <a:rPr lang="en-US" altLang="en-US"/>
              <a:t>serial – blocks removed in FIFO order, queue is per process, called </a:t>
            </a:r>
            <a:r>
              <a:rPr lang="en-US" altLang="en-US" b="1">
                <a:solidFill>
                  <a:srgbClr val="3366FF"/>
                </a:solidFill>
              </a:rPr>
              <a:t>main queue</a:t>
            </a:r>
          </a:p>
          <a:p>
            <a:pPr lvl="2"/>
            <a:r>
              <a:rPr lang="en-US" altLang="en-US"/>
              <a:t>Programmers can create additional serial queues within program</a:t>
            </a:r>
          </a:p>
          <a:p>
            <a:pPr lvl="1"/>
            <a:r>
              <a:rPr lang="en-US" altLang="en-US"/>
              <a:t>concurrent – removed in FIFO order but several may be removed at a time</a:t>
            </a:r>
          </a:p>
          <a:p>
            <a:pPr lvl="2"/>
            <a:r>
              <a:rPr lang="en-US" altLang="en-US"/>
              <a:t>Three system wide queues with priorities low, default, high</a:t>
            </a:r>
          </a:p>
          <a:p>
            <a:pPr lvl="2"/>
            <a:endParaRPr lang="en-US" altLang="en-US"/>
          </a:p>
          <a:p>
            <a:endParaRPr lang="en-US" altLang="en-US"/>
          </a:p>
        </p:txBody>
      </p:sp>
      <p:pic>
        <p:nvPicPr>
          <p:cNvPr id="63492" name="Picture 2">
            <a:extLst>
              <a:ext uri="{FF2B5EF4-FFF2-40B4-BE49-F238E27FC236}">
                <a16:creationId xmlns:a16="http://schemas.microsoft.com/office/drawing/2014/main" id="{B2A04BC8-246C-4293-902F-26757B2143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073525"/>
            <a:ext cx="55118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5A9620F4-D3FE-4B10-A2C8-C7C6BF6D80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Threading Issues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7D95BBF3-302A-4B5D-8540-574F5DB1C4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28688" y="1143000"/>
            <a:ext cx="7351712" cy="4483100"/>
          </a:xfrm>
        </p:spPr>
        <p:txBody>
          <a:bodyPr/>
          <a:lstStyle/>
          <a:p>
            <a:r>
              <a:rPr lang="en-US" altLang="en-US"/>
              <a:t>Semantics of </a:t>
            </a:r>
            <a:r>
              <a:rPr lang="en-US" altLang="en-US" b="1"/>
              <a:t>fork()</a:t>
            </a:r>
            <a:r>
              <a:rPr lang="en-US" altLang="en-US"/>
              <a:t> and </a:t>
            </a:r>
            <a:r>
              <a:rPr lang="en-US" altLang="en-US" b="1"/>
              <a:t>exec()</a:t>
            </a:r>
            <a:r>
              <a:rPr lang="en-US" altLang="en-US"/>
              <a:t> system calls</a:t>
            </a:r>
            <a:endParaRPr lang="en-US" altLang="en-US" sz="800"/>
          </a:p>
          <a:p>
            <a:r>
              <a:rPr lang="en-US" altLang="en-US"/>
              <a:t>Signal handling</a:t>
            </a:r>
          </a:p>
          <a:p>
            <a:pPr lvl="1"/>
            <a:r>
              <a:rPr lang="en-US" altLang="en-US"/>
              <a:t>Synchronous and asynchronous</a:t>
            </a:r>
            <a:endParaRPr lang="en-US" altLang="en-US" sz="800"/>
          </a:p>
          <a:p>
            <a:r>
              <a:rPr lang="en-US" altLang="en-US"/>
              <a:t>Thread cancellation of target thread</a:t>
            </a:r>
          </a:p>
          <a:p>
            <a:pPr lvl="1"/>
            <a:r>
              <a:rPr lang="en-US" altLang="en-US"/>
              <a:t>Asynchronous or deferred</a:t>
            </a:r>
            <a:endParaRPr lang="en-US" altLang="en-US" sz="800"/>
          </a:p>
          <a:p>
            <a:r>
              <a:rPr lang="en-US" altLang="en-US"/>
              <a:t>Thread-local storage</a:t>
            </a:r>
          </a:p>
          <a:p>
            <a:r>
              <a:rPr lang="en-US" altLang="en-US"/>
              <a:t>Scheduler Activations</a:t>
            </a:r>
          </a:p>
          <a:p>
            <a:endParaRPr lang="en-US" altLang="en-US" sz="800"/>
          </a:p>
          <a:p>
            <a:pPr lvl="1">
              <a:buFont typeface="Monotype Sorts" pitchFamily="-84" charset="2"/>
              <a:buNone/>
            </a:pPr>
            <a:endParaRPr lang="en-US" altLang="en-US"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2E250929-7ED2-4F11-84EC-98BFCD7792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17600" y="176213"/>
            <a:ext cx="7569200" cy="576262"/>
          </a:xfrm>
        </p:spPr>
        <p:txBody>
          <a:bodyPr/>
          <a:lstStyle/>
          <a:p>
            <a:pPr eaLnBrk="1" hangingPunct="1"/>
            <a:r>
              <a:rPr lang="en-US" altLang="en-US"/>
              <a:t>Semantics of fork() and exec()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05BFADEE-1F98-46DA-801D-671A08257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597650" cy="4530725"/>
          </a:xfrm>
        </p:spPr>
        <p:txBody>
          <a:bodyPr/>
          <a:lstStyle/>
          <a:p>
            <a:r>
              <a:rPr lang="en-US" altLang="en-US"/>
              <a:t>Does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fork()</a:t>
            </a:r>
            <a:r>
              <a:rPr lang="en-US" altLang="en-US"/>
              <a:t>duplicate only the calling thread or all threads?</a:t>
            </a:r>
          </a:p>
          <a:p>
            <a:pPr lvl="1"/>
            <a:r>
              <a:rPr lang="en-US" altLang="en-US"/>
              <a:t>Some UNIXes have two versions of fork</a:t>
            </a:r>
          </a:p>
          <a:p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exec() </a:t>
            </a:r>
            <a:r>
              <a:rPr lang="en-US" altLang="en-US"/>
              <a:t>usually works as normal – replace the running process including all threads</a:t>
            </a:r>
          </a:p>
          <a:p>
            <a:pPr lvl="1"/>
            <a:endParaRPr lang="en-US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>
            <a:extLst>
              <a:ext uri="{FF2B5EF4-FFF2-40B4-BE49-F238E27FC236}">
                <a16:creationId xmlns:a16="http://schemas.microsoft.com/office/drawing/2014/main" id="{01A3A05F-BC37-4A4E-AAC0-D3C1AF1C11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/>
              <a:t>Signal Handling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971DB413-3CD1-4016-B522-1D0180C761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040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Signals </a:t>
            </a:r>
            <a:r>
              <a:rPr lang="en-US" dirty="0">
                <a:ea typeface="ＭＳ Ｐゴシック" charset="0"/>
                <a:cs typeface="ＭＳ Ｐゴシック" charset="0"/>
              </a:rPr>
              <a:t>are used in UNIX systems to notify a process that a particular event has occurred.</a:t>
            </a: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A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signal handler</a:t>
            </a:r>
            <a:r>
              <a:rPr lang="en-US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ea typeface="ＭＳ Ｐゴシック" charset="0"/>
                <a:cs typeface="ＭＳ Ｐゴシック" charset="0"/>
              </a:rPr>
              <a:t>is used to process signals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generated by particular event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delivered to a process</a:t>
            </a:r>
          </a:p>
          <a:p>
            <a:pPr marL="798989" lvl="1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Signal is handled by one of two signal handlers: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default</a:t>
            </a:r>
          </a:p>
          <a:p>
            <a:pPr marL="1142366" lvl="2" indent="-342265">
              <a:buFont typeface="Webdings" charset="0"/>
              <a:buAutoNum type="arabicPeriod"/>
              <a:defRPr/>
            </a:pPr>
            <a:r>
              <a:rPr lang="en-US" dirty="0">
                <a:ea typeface="ＭＳ Ｐゴシック" charset="0"/>
              </a:rPr>
              <a:t>user-defined</a:t>
            </a:r>
          </a:p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Every signal has </a:t>
            </a: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default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that kernel runs when handling signal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b="1" dirty="0">
                <a:solidFill>
                  <a:srgbClr val="3366FF"/>
                </a:solidFill>
                <a:ea typeface="ＭＳ Ｐゴシック" charset="0"/>
                <a:cs typeface="ＭＳ Ｐゴシック" charset="0"/>
              </a:rPr>
              <a:t>User-defined signal handler </a:t>
            </a:r>
            <a:r>
              <a:rPr lang="en-US" dirty="0">
                <a:ea typeface="ＭＳ Ｐゴシック" charset="0"/>
                <a:cs typeface="ＭＳ Ｐゴシック" charset="0"/>
              </a:rPr>
              <a:t>can override default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For single-threaded, signal delivered to process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C0DF37C8-7A42-4925-940C-9200B64900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8400" y="188913"/>
            <a:ext cx="7518400" cy="576262"/>
          </a:xfrm>
        </p:spPr>
        <p:txBody>
          <a:bodyPr/>
          <a:lstStyle/>
          <a:p>
            <a:pPr eaLnBrk="1" hangingPunct="1"/>
            <a:r>
              <a:rPr lang="en-US" altLang="en-US"/>
              <a:t>Signal Handling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11C78566-38CF-420E-9600-7C0A6FD6D6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146175"/>
            <a:ext cx="6742112" cy="5156200"/>
          </a:xfrm>
        </p:spPr>
        <p:txBody>
          <a:bodyPr/>
          <a:lstStyle/>
          <a:p>
            <a:pPr marL="380048" indent="-380048">
              <a:buFont typeface="Monotype Sorts" charset="0"/>
              <a:buChar char="n"/>
              <a:defRPr/>
            </a:pPr>
            <a:r>
              <a:rPr lang="en-US" dirty="0">
                <a:ea typeface="ＭＳ Ｐゴシック" charset="0"/>
                <a:cs typeface="ＭＳ Ｐゴシック" charset="0"/>
              </a:rPr>
              <a:t>Where should a signal be delivered for multi-threaded? </a:t>
            </a:r>
          </a:p>
          <a:p>
            <a:pPr marL="780098" lvl="1" indent="-380048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the thread to which the signal applies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every thread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Deliver the signal to certain threads in the process</a:t>
            </a:r>
          </a:p>
          <a:p>
            <a:pPr marL="798989" lvl="1" indent="-342265">
              <a:buFont typeface="Monotype Sorts" charset="0"/>
              <a:buChar char="l"/>
              <a:defRPr/>
            </a:pPr>
            <a:r>
              <a:rPr lang="en-US" dirty="0">
                <a:ea typeface="ＭＳ Ｐゴシック" charset="0"/>
              </a:rPr>
              <a:t>Assign a specific thread to receive all signals for the process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2125A36C-301B-4DC1-B413-2F5FA9EC2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1889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Cancellation</a:t>
            </a:r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64BD4721-299A-4F49-83DF-20C6C4668F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87413" y="1146175"/>
            <a:ext cx="7405687" cy="4430713"/>
          </a:xfrm>
        </p:spPr>
        <p:txBody>
          <a:bodyPr/>
          <a:lstStyle/>
          <a:p>
            <a:r>
              <a:rPr lang="en-US" altLang="en-US"/>
              <a:t>Terminating a thread before it has finished</a:t>
            </a:r>
          </a:p>
          <a:p>
            <a:r>
              <a:rPr lang="en-US" altLang="en-US"/>
              <a:t>Thread to be canceled is </a:t>
            </a:r>
            <a:r>
              <a:rPr lang="en-US" altLang="en-US" b="1">
                <a:solidFill>
                  <a:srgbClr val="3366FF"/>
                </a:solidFill>
              </a:rPr>
              <a:t>target thread</a:t>
            </a:r>
            <a:endParaRPr lang="en-US" altLang="en-US"/>
          </a:p>
          <a:p>
            <a:r>
              <a:rPr lang="en-US" altLang="en-US"/>
              <a:t>Two general approaches:</a:t>
            </a:r>
          </a:p>
          <a:p>
            <a:pPr lvl="1"/>
            <a:r>
              <a:rPr lang="en-US" altLang="en-US" b="1"/>
              <a:t>Asynchronous cancellation</a:t>
            </a:r>
            <a:r>
              <a:rPr lang="en-US" altLang="en-US"/>
              <a:t> terminates the target thread immediately</a:t>
            </a:r>
          </a:p>
          <a:p>
            <a:pPr lvl="1"/>
            <a:r>
              <a:rPr lang="en-US" altLang="en-US" b="1"/>
              <a:t>Deferred cancellation</a:t>
            </a:r>
            <a:r>
              <a:rPr lang="en-US" altLang="en-US"/>
              <a:t> allows the target thread to periodically check if it should be cancelled</a:t>
            </a:r>
          </a:p>
          <a:p>
            <a:r>
              <a:rPr lang="en-US" altLang="en-US"/>
              <a:t>Pthread code to create and cancel a thread: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  <a:p>
            <a:pPr lvl="1"/>
            <a:endParaRPr lang="en-US" altLang="en-US"/>
          </a:p>
        </p:txBody>
      </p:sp>
      <p:pic>
        <p:nvPicPr>
          <p:cNvPr id="73732" name="Picture 1">
            <a:extLst>
              <a:ext uri="{FF2B5EF4-FFF2-40B4-BE49-F238E27FC236}">
                <a16:creationId xmlns:a16="http://schemas.microsoft.com/office/drawing/2014/main" id="{74D8DAFE-CDA0-4A89-ADDE-AA607E8F2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8550" y="4017963"/>
            <a:ext cx="3878263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A404523B-29B3-49AC-BC60-732167911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PK"/>
              <a:t>Overview</a:t>
            </a:r>
            <a:endParaRPr lang="en-PK" altLang="en-PK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DD7BB04E-6515-48E9-9A35-31021F16D225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PK" dirty="0">
                <a:solidFill>
                  <a:srgbClr val="000000"/>
                </a:solidFill>
                <a:latin typeface="Times New Roman" panose="02020603050405020304" pitchFamily="18" charset="0"/>
              </a:rPr>
              <a:t>A </a:t>
            </a:r>
            <a:r>
              <a:rPr lang="en-US" altLang="en-PK" b="1" i="1" dirty="0">
                <a:solidFill>
                  <a:srgbClr val="000000"/>
                </a:solidFill>
                <a:latin typeface="Times New Roman" panose="02020603050405020304" pitchFamily="18" charset="0"/>
              </a:rPr>
              <a:t>thread</a:t>
            </a:r>
            <a:r>
              <a:rPr lang="en-US" altLang="en-PK" dirty="0">
                <a:solidFill>
                  <a:srgbClr val="000000"/>
                </a:solidFill>
                <a:latin typeface="Times New Roman" panose="02020603050405020304" pitchFamily="18" charset="0"/>
              </a:rPr>
              <a:t> is a basic unit of CPU utilization, consisting of a program counter, a stack, and a set of registers, ( and a thread ID. )</a:t>
            </a:r>
          </a:p>
          <a:p>
            <a:r>
              <a:rPr lang="en-US" altLang="en-PK" dirty="0">
                <a:solidFill>
                  <a:srgbClr val="000000"/>
                </a:solidFill>
                <a:latin typeface="Times New Roman" panose="02020603050405020304" pitchFamily="18" charset="0"/>
              </a:rPr>
              <a:t>Traditional ( heavyweight ) processes have a single thread of control - There is one program counter, and one sequence of instructions that can be carried out at any given time.</a:t>
            </a:r>
          </a:p>
          <a:p>
            <a:r>
              <a:rPr lang="en-US" altLang="en-PK" dirty="0">
                <a:solidFill>
                  <a:srgbClr val="000000"/>
                </a:solidFill>
                <a:latin typeface="Times New Roman" panose="02020603050405020304" pitchFamily="18" charset="0"/>
              </a:rPr>
              <a:t>multi-threaded applications have multiple threads within a single process, each having their own program counter, stack and set of registers, but sharing common code, data, and certain structures such as open files.</a:t>
            </a:r>
            <a:endParaRPr lang="en-PK" altLang="en-PK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3CAB90CD-02B4-4FA9-9DDC-C20CBB4601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81088" y="176213"/>
            <a:ext cx="7605712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 Cancellation (Cont.)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C55123B3-E69A-4957-8DE1-C3EBF24484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9163" y="1057275"/>
            <a:ext cx="7208837" cy="4962525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Invoking thread cancellation requests cancellation, but actual cancellation depends on thread state</a:t>
            </a:r>
          </a:p>
          <a:p>
            <a:pPr>
              <a:defRPr/>
            </a:pPr>
            <a:endParaRPr lang="en-US" altLang="en-US" dirty="0"/>
          </a:p>
          <a:p>
            <a:pPr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 marL="0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defRPr/>
            </a:pPr>
            <a:r>
              <a:rPr lang="en-US" altLang="en-US" dirty="0"/>
              <a:t>If thread has cancellation disabled, cancellation remains pending until thread enables it</a:t>
            </a:r>
          </a:p>
          <a:p>
            <a:pPr>
              <a:defRPr/>
            </a:pPr>
            <a:r>
              <a:rPr lang="en-US" altLang="en-US" dirty="0"/>
              <a:t>Default type is deferred</a:t>
            </a:r>
          </a:p>
          <a:p>
            <a:pPr lvl="1">
              <a:defRPr/>
            </a:pPr>
            <a:r>
              <a:rPr lang="en-US" altLang="en-US" dirty="0"/>
              <a:t>Cancellation only occurs when thread reaches </a:t>
            </a:r>
            <a:r>
              <a:rPr lang="en-US" altLang="en-US" b="1" dirty="0">
                <a:solidFill>
                  <a:srgbClr val="3366FF"/>
                </a:solidFill>
              </a:rPr>
              <a:t>cancellation point</a:t>
            </a:r>
          </a:p>
          <a:p>
            <a:pPr lvl="2">
              <a:defRPr/>
            </a:pPr>
            <a:r>
              <a:rPr lang="en-US" altLang="en-US" dirty="0"/>
              <a:t>I.e.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pthread_testcancel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()</a:t>
            </a:r>
          </a:p>
          <a:p>
            <a:pPr lvl="2">
              <a:defRPr/>
            </a:pPr>
            <a:r>
              <a:rPr lang="en-US" altLang="en-US" dirty="0"/>
              <a:t>Then </a:t>
            </a:r>
            <a:r>
              <a:rPr lang="en-US" altLang="en-US" b="1" dirty="0">
                <a:solidFill>
                  <a:srgbClr val="3366FF"/>
                </a:solidFill>
              </a:rPr>
              <a:t>cleanup handler </a:t>
            </a:r>
            <a:r>
              <a:rPr lang="en-US" altLang="en-US" dirty="0"/>
              <a:t>is invoked</a:t>
            </a:r>
          </a:p>
          <a:p>
            <a:pPr>
              <a:defRPr/>
            </a:pPr>
            <a:r>
              <a:rPr lang="en-US" altLang="en-US" dirty="0"/>
              <a:t>On Linux systems, thread cancellation is handled through signals</a:t>
            </a:r>
          </a:p>
        </p:txBody>
      </p:sp>
      <p:pic>
        <p:nvPicPr>
          <p:cNvPr id="75780" name="Picture 2">
            <a:extLst>
              <a:ext uri="{FF2B5EF4-FFF2-40B4-BE49-F238E27FC236}">
                <a16:creationId xmlns:a16="http://schemas.microsoft.com/office/drawing/2014/main" id="{98BCA8AB-249A-4E26-9DA2-318259CF52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713" y="1825625"/>
            <a:ext cx="5054600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87C763B8-D931-4487-A9AA-B3F5808F65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Thread-Local Storage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9F3FBCAE-070F-4FCF-A7E9-35E23F9C0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6927850" cy="4478337"/>
          </a:xfrm>
        </p:spPr>
        <p:txBody>
          <a:bodyPr/>
          <a:lstStyle/>
          <a:p>
            <a:r>
              <a:rPr lang="en-US" altLang="en-US" b="1">
                <a:solidFill>
                  <a:srgbClr val="3366FF"/>
                </a:solidFill>
              </a:rPr>
              <a:t>Thread-local storage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TLS</a:t>
            </a:r>
            <a:r>
              <a:rPr lang="en-US" altLang="en-US"/>
              <a:t>) allows each thread to have its own copy of data</a:t>
            </a:r>
          </a:p>
          <a:p>
            <a:r>
              <a:rPr lang="en-US" altLang="en-US"/>
              <a:t>Useful when you do not have control over the thread creation process (i.e., when using a thread pool)</a:t>
            </a:r>
          </a:p>
          <a:p>
            <a:r>
              <a:rPr lang="en-US" altLang="en-US"/>
              <a:t>Different from local variables</a:t>
            </a:r>
          </a:p>
          <a:p>
            <a:pPr lvl="1"/>
            <a:r>
              <a:rPr lang="en-US" altLang="en-US"/>
              <a:t>Local variables visible only during single function invocation</a:t>
            </a:r>
          </a:p>
          <a:p>
            <a:pPr lvl="1"/>
            <a:r>
              <a:rPr lang="en-US" altLang="en-US"/>
              <a:t>TLS visible across function invocations</a:t>
            </a:r>
          </a:p>
          <a:p>
            <a:r>
              <a:rPr lang="en-US" altLang="en-US"/>
              <a:t>Similar to </a:t>
            </a:r>
            <a:r>
              <a:rPr lang="en-US" altLang="en-US" b="1"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lang="en-US" altLang="en-US"/>
              <a:t> data</a:t>
            </a:r>
          </a:p>
          <a:p>
            <a:pPr lvl="1"/>
            <a:r>
              <a:rPr lang="en-US" altLang="en-US"/>
              <a:t>TLS is unique to each thread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3EBA4D67-BF88-438C-A3EC-E19320EC9B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0463" y="163513"/>
            <a:ext cx="7526337" cy="576262"/>
          </a:xfrm>
        </p:spPr>
        <p:txBody>
          <a:bodyPr/>
          <a:lstStyle/>
          <a:p>
            <a:pPr eaLnBrk="1" hangingPunct="1"/>
            <a:r>
              <a:rPr lang="en-US" altLang="en-US"/>
              <a:t>Scheduler Activations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CCB24282-2DC1-4858-AD37-ACDE4ED1EB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017588"/>
            <a:ext cx="5316538" cy="4964112"/>
          </a:xfrm>
        </p:spPr>
        <p:txBody>
          <a:bodyPr/>
          <a:lstStyle/>
          <a:p>
            <a:r>
              <a:rPr lang="en-US" altLang="en-US"/>
              <a:t>Both M:M and Two-level models require communication to maintain the appropriate number of kernel threads allocated to the application</a:t>
            </a:r>
          </a:p>
          <a:p>
            <a:r>
              <a:rPr lang="en-US" altLang="en-US"/>
              <a:t>Typically use an intermediate data structure between user and kernel threads – </a:t>
            </a:r>
            <a:r>
              <a:rPr lang="en-US" altLang="en-US" b="1">
                <a:solidFill>
                  <a:srgbClr val="3366FF"/>
                </a:solidFill>
              </a:rPr>
              <a:t>lightweight process </a:t>
            </a:r>
            <a:r>
              <a:rPr lang="en-US" altLang="en-US"/>
              <a:t>(</a:t>
            </a:r>
            <a:r>
              <a:rPr lang="en-US" altLang="en-US" b="1">
                <a:solidFill>
                  <a:srgbClr val="3366FF"/>
                </a:solidFill>
              </a:rPr>
              <a:t>LWP</a:t>
            </a:r>
            <a:r>
              <a:rPr lang="en-US" altLang="en-US"/>
              <a:t>)</a:t>
            </a:r>
          </a:p>
          <a:p>
            <a:pPr lvl="1"/>
            <a:r>
              <a:rPr lang="en-US" altLang="en-US"/>
              <a:t>Appears to be a virtual processor on which process can schedule user thread to run</a:t>
            </a:r>
          </a:p>
          <a:p>
            <a:pPr lvl="1"/>
            <a:r>
              <a:rPr lang="en-US" altLang="en-US"/>
              <a:t>Each LWP attached to kernel thread</a:t>
            </a:r>
          </a:p>
          <a:p>
            <a:pPr lvl="1"/>
            <a:r>
              <a:rPr lang="en-US" altLang="en-US"/>
              <a:t>How many LWPs to create?</a:t>
            </a:r>
          </a:p>
          <a:p>
            <a:r>
              <a:rPr lang="en-US" altLang="en-US"/>
              <a:t>Scheduler activations provide </a:t>
            </a:r>
            <a:r>
              <a:rPr lang="en-US" altLang="en-US" b="1">
                <a:solidFill>
                  <a:srgbClr val="3366FF"/>
                </a:solidFill>
              </a:rPr>
              <a:t>upcalls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- a communication mechanism from the kernel to the </a:t>
            </a:r>
            <a:r>
              <a:rPr lang="en-US" altLang="en-US" b="1">
                <a:solidFill>
                  <a:srgbClr val="3366FF"/>
                </a:solidFill>
              </a:rPr>
              <a:t>upcall handler </a:t>
            </a:r>
            <a:r>
              <a:rPr lang="en-US" altLang="en-US"/>
              <a:t>in the thread library</a:t>
            </a:r>
          </a:p>
          <a:p>
            <a:r>
              <a:rPr lang="en-US" altLang="en-US"/>
              <a:t>This communication allows an application to maintain the correct number kernel threads</a:t>
            </a:r>
          </a:p>
        </p:txBody>
      </p:sp>
      <p:pic>
        <p:nvPicPr>
          <p:cNvPr id="79876" name="Picture 3">
            <a:extLst>
              <a:ext uri="{FF2B5EF4-FFF2-40B4-BE49-F238E27FC236}">
                <a16:creationId xmlns:a16="http://schemas.microsoft.com/office/drawing/2014/main" id="{D9F3B7D7-1947-4969-8BC3-A1FAEA679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1547813"/>
            <a:ext cx="2327275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BCBF324C-59B2-406F-860D-F50E7EAA39B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025525" y="1635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Operating System Examples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276E11A-88DF-4205-80EB-08CF9C13F15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06450" y="1233488"/>
            <a:ext cx="7469188" cy="4492625"/>
          </a:xfrm>
        </p:spPr>
        <p:txBody>
          <a:bodyPr/>
          <a:lstStyle/>
          <a:p>
            <a:r>
              <a:rPr lang="en-US" altLang="en-US"/>
              <a:t>Windows Threads</a:t>
            </a:r>
          </a:p>
          <a:p>
            <a:r>
              <a:rPr lang="en-US" altLang="en-US"/>
              <a:t>Linux Threads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36BD30AA-9D21-467D-A2CB-254C9D5D87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43917E8F-6736-42C2-B567-25354B3ACD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8" y="1130300"/>
            <a:ext cx="6996112" cy="5141913"/>
          </a:xfrm>
        </p:spPr>
        <p:txBody>
          <a:bodyPr/>
          <a:lstStyle/>
          <a:p>
            <a:r>
              <a:rPr lang="en-US" altLang="en-US"/>
              <a:t>Windows implements the Windows API – primary API for Win 98, Win NT, Win 2000, Win XP, and Win 7</a:t>
            </a:r>
          </a:p>
          <a:p>
            <a:r>
              <a:rPr lang="en-US" altLang="en-US"/>
              <a:t>Implements the one-to-one mapping, kernel-level</a:t>
            </a:r>
          </a:p>
          <a:p>
            <a:r>
              <a:rPr lang="en-US" altLang="en-US"/>
              <a:t>Each thread contains</a:t>
            </a:r>
          </a:p>
          <a:p>
            <a:pPr lvl="1"/>
            <a:r>
              <a:rPr lang="en-US" altLang="en-US"/>
              <a:t>A thread id</a:t>
            </a:r>
          </a:p>
          <a:p>
            <a:pPr lvl="1"/>
            <a:r>
              <a:rPr lang="en-US" altLang="en-US"/>
              <a:t>Register set representing state of processor</a:t>
            </a:r>
          </a:p>
          <a:p>
            <a:pPr lvl="1"/>
            <a:r>
              <a:rPr lang="en-US" altLang="en-US"/>
              <a:t>Separate user and kernel stacks for when thread runs in user mode or kernel mode</a:t>
            </a:r>
          </a:p>
          <a:p>
            <a:pPr lvl="1"/>
            <a:r>
              <a:rPr lang="en-US" altLang="en-US"/>
              <a:t>Private data storage area used by run-time libraries and dynamic link libraries (DLLs)</a:t>
            </a:r>
          </a:p>
          <a:p>
            <a:r>
              <a:rPr lang="en-US" altLang="en-US"/>
              <a:t>The register set, stacks, and private storage area are known as the </a:t>
            </a:r>
            <a:r>
              <a:rPr lang="en-US" altLang="en-US" b="1">
                <a:solidFill>
                  <a:srgbClr val="3366FF"/>
                </a:solidFill>
              </a:rPr>
              <a:t>context</a:t>
            </a:r>
            <a:r>
              <a:rPr lang="en-US" altLang="en-US">
                <a:solidFill>
                  <a:srgbClr val="3366FF"/>
                </a:solidFill>
              </a:rPr>
              <a:t> </a:t>
            </a:r>
            <a:r>
              <a:rPr lang="en-US" altLang="en-US"/>
              <a:t>of the thread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325CB335-1B54-4264-A8D4-3787B2E44FA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00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 (Cont.)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41A6F678-E547-4C00-8935-6CFE326E21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27088" y="1206500"/>
            <a:ext cx="6843712" cy="5141913"/>
          </a:xfrm>
        </p:spPr>
        <p:txBody>
          <a:bodyPr/>
          <a:lstStyle/>
          <a:p>
            <a:r>
              <a:rPr lang="en-US" altLang="en-US"/>
              <a:t>The primary data structures of a thread include:</a:t>
            </a:r>
          </a:p>
          <a:p>
            <a:pPr lvl="1"/>
            <a:r>
              <a:rPr lang="en-US" altLang="en-US"/>
              <a:t>ETHREAD (executive thread block) – includes pointer to process to which thread belongs and to KTHREAD, in kernel space</a:t>
            </a:r>
          </a:p>
          <a:p>
            <a:pPr lvl="1"/>
            <a:r>
              <a:rPr lang="en-US" altLang="en-US"/>
              <a:t>KTHREAD (kernel thread block) – scheduling and synchronization info, kernel-mode stack, pointer to TEB, in kernel space</a:t>
            </a:r>
          </a:p>
          <a:p>
            <a:pPr lvl="1"/>
            <a:r>
              <a:rPr lang="en-US" altLang="en-US"/>
              <a:t>TEB (thread environment block) – thread id, user-mode stack, thread-local storage, in user space</a:t>
            </a:r>
          </a:p>
          <a:p>
            <a:pPr>
              <a:buFont typeface="Monotype Sorts" pitchFamily="-84" charset="2"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>
            <a:extLst>
              <a:ext uri="{FF2B5EF4-FFF2-40B4-BE49-F238E27FC236}">
                <a16:creationId xmlns:a16="http://schemas.microsoft.com/office/drawing/2014/main" id="{C250C8C4-1E4D-419F-A2AF-1EA6E9C910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273175" y="163513"/>
            <a:ext cx="7693025" cy="576262"/>
          </a:xfrm>
        </p:spPr>
        <p:txBody>
          <a:bodyPr/>
          <a:lstStyle/>
          <a:p>
            <a:pPr eaLnBrk="1" hangingPunct="1"/>
            <a:r>
              <a:rPr lang="en-US" altLang="en-US"/>
              <a:t>Windows Threads Data Structures</a:t>
            </a:r>
          </a:p>
        </p:txBody>
      </p:sp>
      <p:pic>
        <p:nvPicPr>
          <p:cNvPr id="88067" name="Picture 1" descr="4_14.pdf">
            <a:extLst>
              <a:ext uri="{FF2B5EF4-FFF2-40B4-BE49-F238E27FC236}">
                <a16:creationId xmlns:a16="http://schemas.microsoft.com/office/drawing/2014/main" id="{09555181-8A33-4259-A4BE-D037A57C6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1271588"/>
            <a:ext cx="4065588" cy="444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>
            <a:extLst>
              <a:ext uri="{FF2B5EF4-FFF2-40B4-BE49-F238E27FC236}">
                <a16:creationId xmlns:a16="http://schemas.microsoft.com/office/drawing/2014/main" id="{D43F38BB-DE86-437A-AA64-D8DBBA19AE6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508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Linux Threads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3E27630D-180D-4B1E-AC74-39463F1A14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77888" y="1092200"/>
            <a:ext cx="7173912" cy="4495800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Linux refers to them as </a:t>
            </a:r>
            <a:r>
              <a:rPr lang="en-US" altLang="en-US" b="1" i="1" dirty="0"/>
              <a:t>tasks</a:t>
            </a:r>
            <a:r>
              <a:rPr lang="en-US" altLang="en-US" dirty="0"/>
              <a:t> rather than </a:t>
            </a:r>
            <a:r>
              <a:rPr lang="en-US" altLang="en-US" b="1" i="1" dirty="0"/>
              <a:t>threads</a:t>
            </a:r>
            <a:endParaRPr lang="en-US" altLang="en-US" dirty="0"/>
          </a:p>
          <a:p>
            <a:pPr>
              <a:defRPr/>
            </a:pPr>
            <a:r>
              <a:rPr lang="en-US" altLang="en-US" dirty="0"/>
              <a:t>Thread creation is done through 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</a:t>
            </a:r>
            <a:r>
              <a:rPr lang="en-US" alt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/>
              <a:t>system call</a:t>
            </a:r>
          </a:p>
          <a:p>
            <a:pPr>
              <a:defRPr/>
            </a:pP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clone() </a:t>
            </a:r>
            <a:r>
              <a:rPr lang="en-US" altLang="en-US" dirty="0"/>
              <a:t>allows a child task to share the address space of the parent task (process)</a:t>
            </a:r>
          </a:p>
          <a:p>
            <a:pPr lvl="1">
              <a:defRPr/>
            </a:pPr>
            <a:r>
              <a:rPr lang="en-US" altLang="en-US" dirty="0"/>
              <a:t>Flags control behavior</a:t>
            </a:r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lvl="1">
              <a:defRPr/>
            </a:pPr>
            <a:endParaRPr lang="en-US" altLang="en-US" dirty="0"/>
          </a:p>
          <a:p>
            <a:pPr marL="457200" lvl="1" indent="0">
              <a:buFont typeface="Monotype Sorts" pitchFamily="-84" charset="2"/>
              <a:buNone/>
              <a:defRPr/>
            </a:pPr>
            <a:endParaRPr lang="en-US" altLang="en-US" dirty="0"/>
          </a:p>
          <a:p>
            <a:pPr>
              <a:buFont typeface="Monotype Sorts" pitchFamily="-84" charset="2"/>
              <a:buNone/>
              <a:defRPr/>
            </a:pP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b="1" dirty="0" err="1">
                <a:latin typeface="Courier New" pitchFamily="49" charset="0"/>
                <a:cs typeface="Courier New" pitchFamily="49" charset="0"/>
              </a:rPr>
              <a:t>task_struct</a:t>
            </a:r>
            <a:r>
              <a:rPr lang="en-US" altLang="en-U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en-US" dirty="0">
                <a:cs typeface="Courier New" pitchFamily="49" charset="0"/>
              </a:rPr>
              <a:t>points to process data structures (shared or unique)</a:t>
            </a:r>
            <a:endParaRPr lang="en-US" altLang="en-US" dirty="0">
              <a:latin typeface="Courier New" pitchFamily="49" charset="0"/>
              <a:cs typeface="Courier New" pitchFamily="49" charset="0"/>
            </a:endParaRPr>
          </a:p>
          <a:p>
            <a:pPr>
              <a:defRPr/>
            </a:pPr>
            <a:endParaRPr lang="en-US" altLang="en-US" dirty="0"/>
          </a:p>
        </p:txBody>
      </p:sp>
      <p:pic>
        <p:nvPicPr>
          <p:cNvPr id="90116" name="Picture 3" descr="4_15.pdf">
            <a:extLst>
              <a:ext uri="{FF2B5EF4-FFF2-40B4-BE49-F238E27FC236}">
                <a16:creationId xmlns:a16="http://schemas.microsoft.com/office/drawing/2014/main" id="{F09FB9D5-59EC-40BF-8609-1237A5CF54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563" y="2992438"/>
            <a:ext cx="3787775" cy="1554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>
            <a:extLst>
              <a:ext uri="{FF2B5EF4-FFF2-40B4-BE49-F238E27FC236}">
                <a16:creationId xmlns:a16="http://schemas.microsoft.com/office/drawing/2014/main" id="{DC542CB4-AD97-4263-9265-32647C32DBE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795338"/>
            <a:ext cx="7772400" cy="2127250"/>
          </a:xfrm>
        </p:spPr>
        <p:txBody>
          <a:bodyPr/>
          <a:lstStyle/>
          <a:p>
            <a:pPr eaLnBrk="1" hangingPunct="1"/>
            <a:r>
              <a:rPr lang="en-US" altLang="en-US"/>
              <a:t>End of Chapter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6C2B16D3-98B3-498A-A2BD-8812452407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917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Single and Multithreaded Processes</a:t>
            </a:r>
          </a:p>
        </p:txBody>
      </p:sp>
      <p:pic>
        <p:nvPicPr>
          <p:cNvPr id="12291" name="Picture 1" descr="4_01.pdf">
            <a:extLst>
              <a:ext uri="{FF2B5EF4-FFF2-40B4-BE49-F238E27FC236}">
                <a16:creationId xmlns:a16="http://schemas.microsoft.com/office/drawing/2014/main" id="{5122819E-7BD3-4338-AF11-7D58A1CD8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295400"/>
            <a:ext cx="6884988" cy="446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9117FB4A-17A5-4F0B-993C-D6A57340B8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76213"/>
            <a:ext cx="8229600" cy="576262"/>
          </a:xfrm>
        </p:spPr>
        <p:txBody>
          <a:bodyPr/>
          <a:lstStyle/>
          <a:p>
            <a:r>
              <a:rPr lang="en-US" altLang="en-US" dirty="0"/>
              <a:t>Motivation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0D09D2BE-E90B-40A7-850B-503BD859F72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06450" y="1233488"/>
            <a:ext cx="6813550" cy="4530725"/>
          </a:xfrm>
        </p:spPr>
        <p:txBody>
          <a:bodyPr/>
          <a:lstStyle/>
          <a:p>
            <a:r>
              <a:rPr lang="en-US" altLang="en-US" dirty="0"/>
              <a:t>Most modern applications are multithreaded</a:t>
            </a:r>
          </a:p>
          <a:p>
            <a:r>
              <a:rPr lang="en-US" altLang="en-US" dirty="0"/>
              <a:t>Threads run within application</a:t>
            </a:r>
          </a:p>
          <a:p>
            <a:r>
              <a:rPr lang="en-US" altLang="en-US" dirty="0"/>
              <a:t>Multiple tasks with the application can be implemented by separate threads</a:t>
            </a:r>
          </a:p>
          <a:p>
            <a:pPr lvl="1"/>
            <a:r>
              <a:rPr lang="en-US" altLang="en-US" dirty="0"/>
              <a:t>Update display</a:t>
            </a:r>
          </a:p>
          <a:p>
            <a:pPr lvl="1"/>
            <a:r>
              <a:rPr lang="en-US" altLang="en-US" dirty="0"/>
              <a:t>Fetch data</a:t>
            </a:r>
          </a:p>
          <a:p>
            <a:pPr lvl="1"/>
            <a:r>
              <a:rPr lang="en-US" altLang="en-US" dirty="0"/>
              <a:t>Spell checking</a:t>
            </a:r>
          </a:p>
          <a:p>
            <a:pPr lvl="1"/>
            <a:r>
              <a:rPr lang="en-US" altLang="en-US" dirty="0"/>
              <a:t>Answer a network request</a:t>
            </a:r>
          </a:p>
          <a:p>
            <a:r>
              <a:rPr lang="en-US" altLang="en-US" dirty="0"/>
              <a:t>Process creation is heavy-weight while thread creation is light-weight</a:t>
            </a:r>
          </a:p>
          <a:p>
            <a:r>
              <a:rPr lang="en-US" altLang="en-US" dirty="0"/>
              <a:t>Can simplify code, increase efficiency</a:t>
            </a:r>
          </a:p>
          <a:p>
            <a:r>
              <a:rPr lang="en-US" altLang="en-US" dirty="0"/>
              <a:t>Kernels are generally multithreaded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77541DBF-E9EF-4D7F-9F77-4664F1B091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5825" y="1635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Multithreaded Server Architecture</a:t>
            </a:r>
          </a:p>
        </p:txBody>
      </p:sp>
      <p:pic>
        <p:nvPicPr>
          <p:cNvPr id="15363" name="Picture 1" descr="4_02.pdf">
            <a:extLst>
              <a:ext uri="{FF2B5EF4-FFF2-40B4-BE49-F238E27FC236}">
                <a16:creationId xmlns:a16="http://schemas.microsoft.com/office/drawing/2014/main" id="{3812D434-0DA1-4C83-BF9C-ACE0C405A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1443038"/>
            <a:ext cx="6397625" cy="258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2182A716-D393-4EDC-93C2-B71E94C6A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62013" y="415925"/>
            <a:ext cx="6951662" cy="312738"/>
          </a:xfrm>
        </p:spPr>
        <p:txBody>
          <a:bodyPr/>
          <a:lstStyle/>
          <a:p>
            <a:pPr eaLnBrk="1" hangingPunct="1"/>
            <a:r>
              <a:rPr lang="en-US" altLang="en-US" dirty="0"/>
              <a:t>Benefits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CA9BB14-7022-469F-8778-2CF1370B70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6450" y="1233488"/>
            <a:ext cx="7207250" cy="4530725"/>
          </a:xfrm>
        </p:spPr>
        <p:txBody>
          <a:bodyPr/>
          <a:lstStyle/>
          <a:p>
            <a:r>
              <a:rPr lang="en-US" altLang="en-US" b="1" dirty="0"/>
              <a:t>Responsiveness – </a:t>
            </a:r>
            <a:r>
              <a:rPr lang="en-US" altLang="en-US" dirty="0"/>
              <a:t>may allow continued execution if part of process is blocked, especially important for user interfaces</a:t>
            </a:r>
          </a:p>
          <a:p>
            <a:r>
              <a:rPr lang="en-US" altLang="en-US" b="1" dirty="0"/>
              <a:t>Resource Sharing – </a:t>
            </a:r>
            <a:r>
              <a:rPr lang="en-US" altLang="en-US" dirty="0"/>
              <a:t>threads share resources of process, easier than shared memory or message passing. By default threads share common code, data, and other resources, which allows multiple tasks to be performed simultaneously</a:t>
            </a:r>
          </a:p>
          <a:p>
            <a:r>
              <a:rPr lang="en-US" altLang="en-US" b="1" dirty="0"/>
              <a:t>Economy – </a:t>
            </a:r>
            <a:r>
              <a:rPr lang="en-US" altLang="en-US" dirty="0"/>
              <a:t>cheaper than process creation, thread switching lower overhead than context switching</a:t>
            </a:r>
          </a:p>
          <a:p>
            <a:r>
              <a:rPr lang="en-US" altLang="en-US" b="1" dirty="0"/>
              <a:t>Scalability – </a:t>
            </a:r>
            <a:r>
              <a:rPr lang="en-US" altLang="en-US" dirty="0"/>
              <a:t>process can take advantage of multiprocessor architectures. A single threaded process can only run on one CPU, no matter how many may be available, whereas the execution of a multi-threaded application may be split amongst available processors.</a:t>
            </a:r>
            <a:br>
              <a:rPr lang="en-US" altLang="en-US" dirty="0"/>
            </a:br>
            <a:endParaRPr lang="en-US" altLang="en-US" dirty="0"/>
          </a:p>
          <a:p>
            <a:endParaRPr lang="en-US" altLang="en-US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9DC25A2-7BCC-4767-BCA7-CCE28C144E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12825" y="176213"/>
            <a:ext cx="7673975" cy="576262"/>
          </a:xfrm>
        </p:spPr>
        <p:txBody>
          <a:bodyPr/>
          <a:lstStyle/>
          <a:p>
            <a:pPr eaLnBrk="1" hangingPunct="1"/>
            <a:r>
              <a:rPr lang="en-US" altLang="en-US"/>
              <a:t>Multicore Programming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328938AC-39EE-4BF8-9C8A-EA84210DA7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82650" y="1208088"/>
            <a:ext cx="7723188" cy="4530725"/>
          </a:xfrm>
        </p:spPr>
        <p:txBody>
          <a:bodyPr/>
          <a:lstStyle/>
          <a:p>
            <a:r>
              <a:rPr lang="en-US" altLang="en-US" b="1" dirty="0">
                <a:solidFill>
                  <a:srgbClr val="3366FF"/>
                </a:solidFill>
              </a:rPr>
              <a:t>Multicore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multiprocessor</a:t>
            </a:r>
            <a:r>
              <a:rPr lang="en-US" altLang="en-US" dirty="0"/>
              <a:t> systems putting pressure on programmers, challenges include:</a:t>
            </a:r>
          </a:p>
          <a:p>
            <a:pPr lvl="1"/>
            <a:r>
              <a:rPr lang="en-US" altLang="en-US" b="1" dirty="0"/>
              <a:t>Dividing activities</a:t>
            </a:r>
          </a:p>
          <a:p>
            <a:pPr lvl="2"/>
            <a:r>
              <a:rPr lang="en-US" altLang="en-US" dirty="0"/>
              <a:t>Since each thread can run on a core, one must study the problem in hand so that program activities can be divided and run concurrently.</a:t>
            </a:r>
          </a:p>
          <a:p>
            <a:pPr lvl="2"/>
            <a:r>
              <a:rPr lang="en-US" altLang="en-US" dirty="0"/>
              <a:t>Matrix multiplication is a good example. Unfortunately, some problems are inherently sequential e.g., Depth First Search</a:t>
            </a:r>
          </a:p>
          <a:p>
            <a:pPr lvl="1"/>
            <a:r>
              <a:rPr lang="en-US" altLang="en-US" b="1" dirty="0"/>
              <a:t>Balance</a:t>
            </a:r>
          </a:p>
          <a:p>
            <a:pPr lvl="2"/>
            <a:r>
              <a:rPr lang="en-US" altLang="en-US" dirty="0"/>
              <a:t>Make sure each thread has equal contribution, if possible, to the whole computation.</a:t>
            </a:r>
          </a:p>
          <a:p>
            <a:pPr lvl="2"/>
            <a:r>
              <a:rPr lang="en-US" altLang="en-US" dirty="0"/>
              <a:t>If an insignificant thread runs frequently, occupying a core, other more useful threads would have less chance to run.</a:t>
            </a:r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  <a:p>
            <a:pPr lvl="1">
              <a:buFont typeface="Monotype Sorts" pitchFamily="-84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10074</TotalTime>
  <Words>2229</Words>
  <Application>Microsoft Office PowerPoint</Application>
  <PresentationFormat>On-screen Show (4:3)</PresentationFormat>
  <Paragraphs>320</Paragraphs>
  <Slides>48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Verdana</vt:lpstr>
      <vt:lpstr>MS PGothic</vt:lpstr>
      <vt:lpstr>Arial</vt:lpstr>
      <vt:lpstr>Helvetica</vt:lpstr>
      <vt:lpstr>Monotype Sorts</vt:lpstr>
      <vt:lpstr>Webdings</vt:lpstr>
      <vt:lpstr>Times New Roman</vt:lpstr>
      <vt:lpstr>Courier New</vt:lpstr>
      <vt:lpstr>os-8</vt:lpstr>
      <vt:lpstr>Chapter 4:  Threads</vt:lpstr>
      <vt:lpstr>Chapter 4: Threads</vt:lpstr>
      <vt:lpstr>Objectives</vt:lpstr>
      <vt:lpstr>Overview</vt:lpstr>
      <vt:lpstr>Single and Multithreaded Processes</vt:lpstr>
      <vt:lpstr>Motivation</vt:lpstr>
      <vt:lpstr>Multithreaded Server Architecture</vt:lpstr>
      <vt:lpstr>Benefits</vt:lpstr>
      <vt:lpstr>Multicore Programming</vt:lpstr>
      <vt:lpstr>Multicore Programming</vt:lpstr>
      <vt:lpstr>Concurrency vs. Parallelism</vt:lpstr>
      <vt:lpstr>Multicore Programming (Cont.)</vt:lpstr>
      <vt:lpstr>Amdahl’s Law</vt:lpstr>
      <vt:lpstr>User Threads and Kernel Threads</vt:lpstr>
      <vt:lpstr>Multithreading Models</vt:lpstr>
      <vt:lpstr>Many-to-One</vt:lpstr>
      <vt:lpstr>One-to-One</vt:lpstr>
      <vt:lpstr>Many-to-Many Model</vt:lpstr>
      <vt:lpstr>Two-level Model</vt:lpstr>
      <vt:lpstr>Thread Libraries</vt:lpstr>
      <vt:lpstr>Pthreads</vt:lpstr>
      <vt:lpstr>Pthreads Example</vt:lpstr>
      <vt:lpstr>Pthreads Example (Cont.)</vt:lpstr>
      <vt:lpstr>Pthreads Code for Joining 10 Threads</vt:lpstr>
      <vt:lpstr>Windows  Multithreaded C Program</vt:lpstr>
      <vt:lpstr>Windows  Multithreaded C Program (Cont.)</vt:lpstr>
      <vt:lpstr>Java Threads</vt:lpstr>
      <vt:lpstr>Java Multithreaded Program</vt:lpstr>
      <vt:lpstr>Java Multithreaded Program (Cont.)</vt:lpstr>
      <vt:lpstr>Implicit Threading</vt:lpstr>
      <vt:lpstr>Thread Pools</vt:lpstr>
      <vt:lpstr>OpenMP</vt:lpstr>
      <vt:lpstr>Grand Central Dispatch</vt:lpstr>
      <vt:lpstr>Grand Central Dispatch</vt:lpstr>
      <vt:lpstr>Threading Issues</vt:lpstr>
      <vt:lpstr>Semantics of fork() and exec()</vt:lpstr>
      <vt:lpstr>Signal Handling</vt:lpstr>
      <vt:lpstr>Signal Handling (Cont.)</vt:lpstr>
      <vt:lpstr>Thread Cancellation</vt:lpstr>
      <vt:lpstr>Thread Cancellation (Cont.)</vt:lpstr>
      <vt:lpstr>Thread-Local Storage</vt:lpstr>
      <vt:lpstr>Scheduler Activations</vt:lpstr>
      <vt:lpstr>Operating System Examples</vt:lpstr>
      <vt:lpstr>Windows Threads</vt:lpstr>
      <vt:lpstr>Windows Threads (Cont.)</vt:lpstr>
      <vt:lpstr>Windows Threads Data Structures</vt:lpstr>
      <vt:lpstr>Linux Threads</vt:lpstr>
      <vt:lpstr>End of Chapter 4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Mansoor</cp:lastModifiedBy>
  <cp:revision>219</cp:revision>
  <cp:lastPrinted>2013-09-10T17:57:57Z</cp:lastPrinted>
  <dcterms:created xsi:type="dcterms:W3CDTF">2011-01-13T23:43:38Z</dcterms:created>
  <dcterms:modified xsi:type="dcterms:W3CDTF">2020-07-24T21:16:42Z</dcterms:modified>
</cp:coreProperties>
</file>